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xml" ContentType="application/vnd.openxmlformats-officedocument.presentationml.notesSlide+xml"/>
  <Override PartName="/ppt/charts/chart7.xml" ContentType="application/vnd.openxmlformats-officedocument.drawingml.chart+xml"/>
  <Override PartName="/ppt/notesSlides/notesSlide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8" r:id="rId1"/>
    <p:sldMasterId id="2147483846" r:id="rId2"/>
  </p:sldMasterIdLst>
  <p:notesMasterIdLst>
    <p:notesMasterId r:id="rId38"/>
  </p:notesMasterIdLst>
  <p:sldIdLst>
    <p:sldId id="256" r:id="rId3"/>
    <p:sldId id="263" r:id="rId4"/>
    <p:sldId id="262" r:id="rId5"/>
    <p:sldId id="318" r:id="rId6"/>
    <p:sldId id="257" r:id="rId7"/>
    <p:sldId id="258" r:id="rId8"/>
    <p:sldId id="259" r:id="rId9"/>
    <p:sldId id="260" r:id="rId10"/>
    <p:sldId id="317" r:id="rId11"/>
    <p:sldId id="292" r:id="rId12"/>
    <p:sldId id="293" r:id="rId13"/>
    <p:sldId id="319" r:id="rId14"/>
    <p:sldId id="295" r:id="rId15"/>
    <p:sldId id="298" r:id="rId16"/>
    <p:sldId id="320" r:id="rId17"/>
    <p:sldId id="321" r:id="rId18"/>
    <p:sldId id="322" r:id="rId19"/>
    <p:sldId id="323" r:id="rId20"/>
    <p:sldId id="324" r:id="rId21"/>
    <p:sldId id="325" r:id="rId22"/>
    <p:sldId id="326" r:id="rId23"/>
    <p:sldId id="327" r:id="rId24"/>
    <p:sldId id="328" r:id="rId25"/>
    <p:sldId id="329" r:id="rId26"/>
    <p:sldId id="306" r:id="rId27"/>
    <p:sldId id="335" r:id="rId28"/>
    <p:sldId id="330" r:id="rId29"/>
    <p:sldId id="331" r:id="rId30"/>
    <p:sldId id="308" r:id="rId31"/>
    <p:sldId id="332" r:id="rId32"/>
    <p:sldId id="333" r:id="rId33"/>
    <p:sldId id="310" r:id="rId34"/>
    <p:sldId id="311" r:id="rId35"/>
    <p:sldId id="312" r:id="rId36"/>
    <p:sldId id="334"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Hatcher" initials="JH"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20" autoAdjust="0"/>
  </p:normalViewPr>
  <p:slideViewPr>
    <p:cSldViewPr snapToGrid="0">
      <p:cViewPr varScale="1">
        <p:scale>
          <a:sx n="117" d="100"/>
          <a:sy n="117" d="100"/>
        </p:scale>
        <p:origin x="-18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dLbls>
          <c:showLegendKey val="0"/>
          <c:showVal val="0"/>
          <c:showCatName val="0"/>
          <c:showSerName val="0"/>
          <c:showPercent val="0"/>
          <c:showBubbleSize val="0"/>
        </c:dLbls>
        <c:gapWidth val="150"/>
        <c:axId val="42710528"/>
        <c:axId val="38499968"/>
      </c:barChart>
      <c:catAx>
        <c:axId val="42710528"/>
        <c:scaling>
          <c:orientation val="minMax"/>
        </c:scaling>
        <c:delete val="0"/>
        <c:axPos val="b"/>
        <c:majorTickMark val="out"/>
        <c:minorTickMark val="none"/>
        <c:tickLblPos val="nextTo"/>
        <c:crossAx val="38499968"/>
        <c:crosses val="autoZero"/>
        <c:auto val="1"/>
        <c:lblAlgn val="ctr"/>
        <c:lblOffset val="100"/>
        <c:noMultiLvlLbl val="0"/>
      </c:catAx>
      <c:valAx>
        <c:axId val="38499968"/>
        <c:scaling>
          <c:orientation val="minMax"/>
        </c:scaling>
        <c:delete val="0"/>
        <c:axPos val="l"/>
        <c:majorGridlines/>
        <c:numFmt formatCode="General" sourceLinked="1"/>
        <c:majorTickMark val="out"/>
        <c:minorTickMark val="none"/>
        <c:tickLblPos val="nextTo"/>
        <c:crossAx val="42710528"/>
        <c:crosses val="autoZero"/>
        <c:crossBetween val="between"/>
      </c:valAx>
      <c:spPr>
        <a:noFill/>
        <a:ln w="25400">
          <a:noFill/>
        </a:ln>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75"/>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 </c:v>
                </c:pt>
              </c:strCache>
            </c:strRef>
          </c:tx>
          <c:dLbls>
            <c:dLbl>
              <c:idx val="0"/>
              <c:layout>
                <c:manualLayout>
                  <c:x val="-0.15568010595897741"/>
                  <c:y val="0.11343761840165374"/>
                </c:manualLayout>
              </c:layout>
              <c:tx>
                <c:rich>
                  <a:bodyPr/>
                  <a:lstStyle/>
                  <a:p>
                    <a:r>
                      <a:rPr lang="en-US" dirty="0"/>
                      <a:t>$5,999,202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8FD-4FD4-BCB4-60559A7C77CA}"/>
                </c:ext>
              </c:extLst>
            </c:dLbl>
            <c:dLbl>
              <c:idx val="1"/>
              <c:layout>
                <c:manualLayout>
                  <c:x val="6.2899351122776323E-2"/>
                  <c:y val="-0.22508043950693871"/>
                </c:manualLayout>
              </c:layout>
              <c:tx>
                <c:rich>
                  <a:bodyPr/>
                  <a:lstStyle/>
                  <a:p>
                    <a:r>
                      <a:rPr lang="en-US" dirty="0"/>
                      <a:t>$6,856,928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8FD-4FD4-BCB4-60559A7C77CA}"/>
                </c:ext>
              </c:extLst>
            </c:dLbl>
            <c:dLbl>
              <c:idx val="2"/>
              <c:tx>
                <c:rich>
                  <a:bodyPr/>
                  <a:lstStyle/>
                  <a:p>
                    <a:r>
                      <a:rPr lang="en-US" dirty="0"/>
                      <a:t>$100,000</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8FD-4FD4-BCB4-60559A7C77CA}"/>
                </c:ext>
              </c:extLst>
            </c:dLbl>
            <c:dLbl>
              <c:idx val="3"/>
              <c:tx>
                <c:rich>
                  <a:bodyPr/>
                  <a:lstStyle/>
                  <a:p>
                    <a:r>
                      <a:rPr lang="en-US" dirty="0"/>
                      <a:t>$2,621,865</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8FD-4FD4-BCB4-60559A7C77CA}"/>
                </c:ext>
              </c:extLst>
            </c:dLbl>
            <c:dLbl>
              <c:idx val="4"/>
              <c:tx>
                <c:rich>
                  <a:bodyPr/>
                  <a:lstStyle/>
                  <a:p>
                    <a:r>
                      <a:rPr lang="en-US" dirty="0"/>
                      <a:t>$2,197,176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8FD-4FD4-BCB4-60559A7C77CA}"/>
                </c:ext>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Salary &amp; Wages</c:v>
                </c:pt>
                <c:pt idx="1">
                  <c:v>OE &amp; Statutory</c:v>
                </c:pt>
                <c:pt idx="2">
                  <c:v>Capital Improvements</c:v>
                </c:pt>
                <c:pt idx="3">
                  <c:v>Debt Service</c:v>
                </c:pt>
                <c:pt idx="4">
                  <c:v>Reserve for Uncollected Taxes</c:v>
                </c:pt>
              </c:strCache>
            </c:strRef>
          </c:cat>
          <c:val>
            <c:numRef>
              <c:f>Sheet1!$B$2:$B$6</c:f>
              <c:numCache>
                <c:formatCode>"$"#,##0</c:formatCode>
                <c:ptCount val="5"/>
                <c:pt idx="0">
                  <c:v>5999202</c:v>
                </c:pt>
                <c:pt idx="1">
                  <c:v>6856928</c:v>
                </c:pt>
                <c:pt idx="2">
                  <c:v>100000</c:v>
                </c:pt>
                <c:pt idx="3">
                  <c:v>2621865</c:v>
                </c:pt>
                <c:pt idx="4">
                  <c:v>2197176</c:v>
                </c:pt>
              </c:numCache>
            </c:numRef>
          </c:val>
          <c:extLst xmlns:c16r2="http://schemas.microsoft.com/office/drawing/2015/06/chart">
            <c:ext xmlns:c16="http://schemas.microsoft.com/office/drawing/2014/chart" uri="{C3380CC4-5D6E-409C-BE32-E72D297353CC}">
              <c16:uniqueId val="{00000005-78FD-4FD4-BCB4-60559A7C77CA}"/>
            </c:ext>
          </c:extLst>
        </c:ser>
        <c:dLbls>
          <c:showLegendKey val="0"/>
          <c:showVal val="0"/>
          <c:showCatName val="0"/>
          <c:showSerName val="0"/>
          <c:showPercent val="0"/>
          <c:showBubbleSize val="0"/>
          <c:showLeaderLines val="1"/>
        </c:dLbls>
      </c:pie3DChart>
    </c:plotArea>
    <c:legend>
      <c:legendPos val="r"/>
      <c:layout>
        <c:manualLayout>
          <c:xMode val="edge"/>
          <c:yMode val="edge"/>
          <c:x val="0.64197530864197527"/>
          <c:y val="9.6689121673220274E-2"/>
          <c:w val="0.33796296296296297"/>
          <c:h val="0.755137527508446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25727761485885053"/>
          <c:y val="0.11531577022298611"/>
          <c:w val="0.75365157480314959"/>
          <c:h val="0.79652814231554392"/>
        </c:manualLayout>
      </c:layout>
      <c:bar3DChart>
        <c:barDir val="col"/>
        <c:grouping val="clustered"/>
        <c:varyColors val="0"/>
        <c:ser>
          <c:idx val="0"/>
          <c:order val="0"/>
          <c:tx>
            <c:strRef>
              <c:f>Sheet1!$B$1</c:f>
              <c:strCache>
                <c:ptCount val="1"/>
                <c:pt idx="0">
                  <c:v>Series 1</c:v>
                </c:pt>
              </c:strCache>
            </c:strRef>
          </c:tx>
          <c:invertIfNegative val="0"/>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"$"#,##0.00</c:formatCode>
                <c:ptCount val="6"/>
                <c:pt idx="0">
                  <c:v>1409575370</c:v>
                </c:pt>
                <c:pt idx="1">
                  <c:v>1408433780</c:v>
                </c:pt>
                <c:pt idx="2">
                  <c:v>1403370633</c:v>
                </c:pt>
                <c:pt idx="3">
                  <c:v>1399747692</c:v>
                </c:pt>
                <c:pt idx="4">
                  <c:v>1401551386</c:v>
                </c:pt>
                <c:pt idx="5">
                  <c:v>1407526492</c:v>
                </c:pt>
              </c:numCache>
            </c:numRef>
          </c:val>
          <c:extLst xmlns:c16r2="http://schemas.microsoft.com/office/drawing/2015/06/chart">
            <c:ext xmlns:c16="http://schemas.microsoft.com/office/drawing/2014/chart" uri="{C3380CC4-5D6E-409C-BE32-E72D297353CC}">
              <c16:uniqueId val="{00000000-9B1B-4D0E-B284-1D7945FDC20D}"/>
            </c:ext>
          </c:extLst>
        </c:ser>
        <c:dLbls>
          <c:showLegendKey val="0"/>
          <c:showVal val="0"/>
          <c:showCatName val="0"/>
          <c:showSerName val="0"/>
          <c:showPercent val="0"/>
          <c:showBubbleSize val="0"/>
        </c:dLbls>
        <c:gapWidth val="150"/>
        <c:shape val="cylinder"/>
        <c:axId val="44944896"/>
        <c:axId val="38502976"/>
        <c:axId val="0"/>
      </c:bar3DChart>
      <c:catAx>
        <c:axId val="44944896"/>
        <c:scaling>
          <c:orientation val="minMax"/>
        </c:scaling>
        <c:delete val="1"/>
        <c:axPos val="b"/>
        <c:numFmt formatCode="General" sourceLinked="1"/>
        <c:majorTickMark val="out"/>
        <c:minorTickMark val="none"/>
        <c:tickLblPos val="nextTo"/>
        <c:crossAx val="38502976"/>
        <c:crosses val="autoZero"/>
        <c:auto val="1"/>
        <c:lblAlgn val="ctr"/>
        <c:lblOffset val="100"/>
        <c:noMultiLvlLbl val="0"/>
      </c:catAx>
      <c:valAx>
        <c:axId val="38502976"/>
        <c:scaling>
          <c:orientation val="minMax"/>
        </c:scaling>
        <c:delete val="0"/>
        <c:axPos val="l"/>
        <c:majorGridlines/>
        <c:numFmt formatCode="&quot;$&quot;#,##0.00" sourceLinked="1"/>
        <c:majorTickMark val="out"/>
        <c:minorTickMark val="none"/>
        <c:tickLblPos val="nextTo"/>
        <c:crossAx val="4494489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By Entity</a:t>
            </a:r>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Tax By Entity</c:v>
                </c:pt>
              </c:strCache>
            </c:strRef>
          </c:tx>
          <c:explosion val="25"/>
          <c:dPt>
            <c:idx val="0"/>
            <c:bubble3D val="0"/>
            <c:explosion val="16"/>
            <c:extLst xmlns:c16r2="http://schemas.microsoft.com/office/drawing/2015/06/chart">
              <c:ext xmlns:c16="http://schemas.microsoft.com/office/drawing/2014/chart" uri="{C3380CC4-5D6E-409C-BE32-E72D297353CC}">
                <c16:uniqueId val="{00000001-C90F-457C-AE6C-347DFA40BE62}"/>
              </c:ext>
            </c:extLst>
          </c:dPt>
          <c:dPt>
            <c:idx val="2"/>
            <c:bubble3D val="0"/>
            <c:explosion val="14"/>
            <c:extLst xmlns:c16r2="http://schemas.microsoft.com/office/drawing/2015/06/chart">
              <c:ext xmlns:c16="http://schemas.microsoft.com/office/drawing/2014/chart" uri="{C3380CC4-5D6E-409C-BE32-E72D297353CC}">
                <c16:uniqueId val="{00000000-C90F-457C-AE6C-347DFA40BE62}"/>
              </c:ext>
            </c:extLst>
          </c:dPt>
          <c:dPt>
            <c:idx val="3"/>
            <c:bubble3D val="0"/>
            <c:explosion val="15"/>
            <c:extLst xmlns:c16r2="http://schemas.microsoft.com/office/drawing/2015/06/chart">
              <c:ext xmlns:c16="http://schemas.microsoft.com/office/drawing/2014/chart" uri="{C3380CC4-5D6E-409C-BE32-E72D297353CC}">
                <c16:uniqueId val="{00000002-C90F-457C-AE6C-347DFA40BE62}"/>
              </c:ext>
            </c:extLst>
          </c:dPt>
          <c:dLbls>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County</c:v>
                </c:pt>
                <c:pt idx="1">
                  <c:v>School Tax</c:v>
                </c:pt>
                <c:pt idx="2">
                  <c:v>Municipal Tax</c:v>
                </c:pt>
                <c:pt idx="3">
                  <c:v>Fire Tax</c:v>
                </c:pt>
              </c:strCache>
            </c:strRef>
          </c:cat>
          <c:val>
            <c:numRef>
              <c:f>Sheet1!$B$2:$B$5</c:f>
              <c:numCache>
                <c:formatCode>General</c:formatCode>
                <c:ptCount val="4"/>
                <c:pt idx="0">
                  <c:v>0.44700000000000001</c:v>
                </c:pt>
                <c:pt idx="1">
                  <c:v>2.383</c:v>
                </c:pt>
                <c:pt idx="2">
                  <c:v>0.79500000000000004</c:v>
                </c:pt>
                <c:pt idx="3">
                  <c:v>0.158</c:v>
                </c:pt>
              </c:numCache>
            </c:numRef>
          </c:val>
          <c:extLst xmlns:c16r2="http://schemas.microsoft.com/office/drawing/2015/06/chart">
            <c:ext xmlns:c16="http://schemas.microsoft.com/office/drawing/2014/chart" uri="{C3380CC4-5D6E-409C-BE32-E72D297353CC}">
              <c16:uniqueId val="{00000000-44FF-4B8A-8F5D-CAFF70238817}"/>
            </c:ext>
          </c:extLst>
        </c:ser>
        <c:dLbls>
          <c:showLegendKey val="0"/>
          <c:showVal val="0"/>
          <c:showCatName val="0"/>
          <c:showSerName val="0"/>
          <c:showPercent val="0"/>
          <c:showBubbleSize val="0"/>
          <c:showLeaderLines val="1"/>
        </c:dLbls>
      </c:pie3DChart>
    </c:plotArea>
    <c:legend>
      <c:legendPos val="r"/>
      <c:layout>
        <c:manualLayout>
          <c:xMode val="edge"/>
          <c:yMode val="edge"/>
          <c:x val="0.70408719346049042"/>
          <c:y val="0.39052834034813833"/>
          <c:w val="0.17998138972430094"/>
          <c:h val="0.3142260352226898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r>
              <a:rPr lang="en-US" sz="20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Rate</a:t>
            </a:r>
          </a:p>
        </c:rich>
      </c:tx>
      <c:overlay val="0"/>
    </c:title>
    <c:autoTitleDeleted val="0"/>
    <c:plotArea>
      <c:layout>
        <c:manualLayout>
          <c:layoutTarget val="inner"/>
          <c:xMode val="edge"/>
          <c:yMode val="edge"/>
          <c:x val="8.9719252974566552E-2"/>
          <c:y val="0.24010651175883249"/>
          <c:w val="0.77685648668916385"/>
          <c:h val="0.42755022208762361"/>
        </c:manualLayout>
      </c:layout>
      <c:areaChart>
        <c:grouping val="standard"/>
        <c:varyColors val="0"/>
        <c:ser>
          <c:idx val="0"/>
          <c:order val="0"/>
          <c:tx>
            <c:strRef>
              <c:f>Sheet1!$B$1</c:f>
              <c:strCache>
                <c:ptCount val="1"/>
                <c:pt idx="0">
                  <c:v>Tax Rate</c:v>
                </c:pt>
              </c:strCache>
            </c:strRef>
          </c:tx>
          <c:cat>
            <c:numRef>
              <c:f>Sheet1!$A$2:$A$10</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Sheet1!$B$2:$B$10</c:f>
              <c:numCache>
                <c:formatCode>General</c:formatCode>
                <c:ptCount val="9"/>
                <c:pt idx="0">
                  <c:v>0.745</c:v>
                </c:pt>
                <c:pt idx="1">
                  <c:v>0.745</c:v>
                </c:pt>
                <c:pt idx="2">
                  <c:v>0.75600000000000001</c:v>
                </c:pt>
                <c:pt idx="3">
                  <c:v>0.75600000000000001</c:v>
                </c:pt>
                <c:pt idx="4">
                  <c:v>0.76600000000000001</c:v>
                </c:pt>
                <c:pt idx="5">
                  <c:v>0.76400000000000001</c:v>
                </c:pt>
                <c:pt idx="6">
                  <c:v>0.76100000000000001</c:v>
                </c:pt>
                <c:pt idx="7">
                  <c:v>0.77200000000000002</c:v>
                </c:pt>
                <c:pt idx="8">
                  <c:v>0.79100000000000004</c:v>
                </c:pt>
              </c:numCache>
            </c:numRef>
          </c:val>
          <c:extLst xmlns:c16r2="http://schemas.microsoft.com/office/drawing/2015/06/chart">
            <c:ext xmlns:c16="http://schemas.microsoft.com/office/drawing/2014/chart" uri="{C3380CC4-5D6E-409C-BE32-E72D297353CC}">
              <c16:uniqueId val="{00000000-C4AB-4BC9-A6FB-E9BAD4CCA81A}"/>
            </c:ext>
          </c:extLst>
        </c:ser>
        <c:dLbls>
          <c:showLegendKey val="0"/>
          <c:showVal val="0"/>
          <c:showCatName val="0"/>
          <c:showSerName val="0"/>
          <c:showPercent val="0"/>
          <c:showBubbleSize val="0"/>
        </c:dLbls>
        <c:axId val="43469312"/>
        <c:axId val="38501696"/>
      </c:areaChart>
      <c:catAx>
        <c:axId val="43469312"/>
        <c:scaling>
          <c:orientation val="minMax"/>
        </c:scaling>
        <c:delete val="0"/>
        <c:axPos val="b"/>
        <c:numFmt formatCode="General" sourceLinked="1"/>
        <c:majorTickMark val="out"/>
        <c:minorTickMark val="none"/>
        <c:tickLblPos val="nextTo"/>
        <c:crossAx val="38501696"/>
        <c:crosses val="autoZero"/>
        <c:auto val="1"/>
        <c:lblAlgn val="ctr"/>
        <c:lblOffset val="100"/>
        <c:noMultiLvlLbl val="0"/>
      </c:catAx>
      <c:valAx>
        <c:axId val="38501696"/>
        <c:scaling>
          <c:orientation val="minMax"/>
          <c:max val="0.8"/>
          <c:min val="0.70000000000000007"/>
        </c:scaling>
        <c:delete val="0"/>
        <c:axPos val="l"/>
        <c:majorGridlines/>
        <c:numFmt formatCode="General" sourceLinked="1"/>
        <c:majorTickMark val="out"/>
        <c:minorTickMark val="none"/>
        <c:tickLblPos val="nextTo"/>
        <c:crossAx val="43469312"/>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1"/>
          <c:order val="0"/>
          <c:tx>
            <c:strRef>
              <c:f>Sheet1!#REF!</c:f>
              <c:strCache>
                <c:ptCount val="1"/>
                <c:pt idx="0">
                  <c:v>#REF!</c:v>
                </c:pt>
              </c:strCache>
            </c:strRef>
          </c:tx>
          <c:invertIfNegative val="0"/>
          <c:cat>
            <c:multiLvlStrRef>
              <c:f>Sheet1!#REF!</c:f>
            </c:multiLvl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0-E327-4DF2-BFD3-E0A088D84FF3}"/>
            </c:ext>
          </c:extLst>
        </c:ser>
        <c:ser>
          <c:idx val="2"/>
          <c:order val="1"/>
          <c:tx>
            <c:strRef>
              <c:f>Sheet1!#REF!</c:f>
              <c:strCache>
                <c:ptCount val="1"/>
                <c:pt idx="0">
                  <c:v>#REF!</c:v>
                </c:pt>
              </c:strCache>
            </c:strRef>
          </c:tx>
          <c:spPr>
            <a:ln w="28575">
              <a:noFill/>
            </a:ln>
          </c:spPr>
          <c:invertIfNegative val="0"/>
          <c:cat>
            <c:multiLvlStrRef>
              <c:f>Sheet1!#REF!</c:f>
            </c:multiLvl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E327-4DF2-BFD3-E0A088D84FF3}"/>
            </c:ext>
          </c:extLst>
        </c:ser>
        <c:ser>
          <c:idx val="3"/>
          <c:order val="2"/>
          <c:tx>
            <c:strRef>
              <c:f>Sheet1!#REF!</c:f>
              <c:strCache>
                <c:ptCount val="1"/>
                <c:pt idx="0">
                  <c:v>#REF!</c:v>
                </c:pt>
              </c:strCache>
            </c:strRef>
          </c:tx>
          <c:invertIfNegative val="0"/>
          <c:cat>
            <c:multiLvlStrRef>
              <c:f>Sheet1!#REF!</c:f>
            </c:multiLvl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2-E327-4DF2-BFD3-E0A088D84FF3}"/>
            </c:ext>
          </c:extLst>
        </c:ser>
        <c:ser>
          <c:idx val="4"/>
          <c:order val="3"/>
          <c:tx>
            <c:strRef>
              <c:f>Sheet1!#REF!</c:f>
              <c:strCache>
                <c:ptCount val="1"/>
                <c:pt idx="0">
                  <c:v>#REF!</c:v>
                </c:pt>
              </c:strCache>
            </c:strRef>
          </c:tx>
          <c:spPr>
            <a:ln w="28575">
              <a:noFill/>
            </a:ln>
          </c:spPr>
          <c:invertIfNegative val="0"/>
          <c:cat>
            <c:multiLvlStrRef>
              <c:f>Sheet1!#REF!</c:f>
            </c:multiLvlStrRef>
          </c:cat>
          <c:val>
            <c:numRef>
              <c:f>Sheet1!$F$1:$F$2</c:f>
              <c:numCache>
                <c:formatCode>General</c:formatCode>
                <c:ptCount val="2"/>
                <c:pt idx="0" formatCode="#,##0_);[Red]\(#,##0\)">
                  <c:v>0</c:v>
                </c:pt>
              </c:numCache>
            </c:numRef>
          </c:val>
          <c:extLst xmlns:c16r2="http://schemas.microsoft.com/office/drawing/2015/06/chart">
            <c:ext xmlns:c16="http://schemas.microsoft.com/office/drawing/2014/chart" uri="{C3380CC4-5D6E-409C-BE32-E72D297353CC}">
              <c16:uniqueId val="{00000003-E327-4DF2-BFD3-E0A088D84FF3}"/>
            </c:ext>
          </c:extLst>
        </c:ser>
        <c:dLbls>
          <c:showLegendKey val="0"/>
          <c:showVal val="0"/>
          <c:showCatName val="0"/>
          <c:showSerName val="0"/>
          <c:showPercent val="0"/>
          <c:showBubbleSize val="0"/>
        </c:dLbls>
        <c:gapWidth val="150"/>
        <c:axId val="43567104"/>
        <c:axId val="41340864"/>
      </c:barChart>
      <c:catAx>
        <c:axId val="43567104"/>
        <c:scaling>
          <c:orientation val="minMax"/>
        </c:scaling>
        <c:delete val="1"/>
        <c:axPos val="l"/>
        <c:numFmt formatCode="&quot;$&quot;#,##0" sourceLinked="1"/>
        <c:majorTickMark val="out"/>
        <c:minorTickMark val="none"/>
        <c:tickLblPos val="nextTo"/>
        <c:crossAx val="41340864"/>
        <c:crosses val="autoZero"/>
        <c:auto val="1"/>
        <c:lblAlgn val="ctr"/>
        <c:lblOffset val="100"/>
        <c:noMultiLvlLbl val="0"/>
      </c:catAx>
      <c:valAx>
        <c:axId val="41340864"/>
        <c:scaling>
          <c:orientation val="minMax"/>
        </c:scaling>
        <c:delete val="0"/>
        <c:axPos val="b"/>
        <c:majorGridlines/>
        <c:numFmt formatCode="General" sourceLinked="1"/>
        <c:majorTickMark val="out"/>
        <c:minorTickMark val="none"/>
        <c:tickLblPos val="nextTo"/>
        <c:crossAx val="43567104"/>
        <c:crosses val="autoZero"/>
        <c:crossBetween val="between"/>
      </c:valAx>
      <c:spPr>
        <a:solidFill>
          <a:schemeClr val="accent1"/>
        </a:solidFill>
      </c:spPr>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725166110992889E-2"/>
          <c:y val="0.17315417094602306"/>
          <c:w val="0.83751306424534766"/>
          <c:h val="0.4826280954011184"/>
        </c:manualLayout>
      </c:layout>
      <c:barChart>
        <c:barDir val="col"/>
        <c:grouping val="clustered"/>
        <c:varyColors val="0"/>
        <c:ser>
          <c:idx val="0"/>
          <c:order val="0"/>
          <c:tx>
            <c:strRef>
              <c:f>Sheet1!$B$1</c:f>
              <c:strCache>
                <c:ptCount val="1"/>
                <c:pt idx="0">
                  <c:v>$</c:v>
                </c:pt>
              </c:strCache>
            </c:strRef>
          </c:tx>
          <c:spPr>
            <a:solidFill>
              <a:schemeClr val="accent1"/>
            </a:solidFill>
            <a:ln>
              <a:solidFill>
                <a:schemeClr val="accent1"/>
              </a:solidFill>
            </a:ln>
          </c:spPr>
          <c:invertIfNegative val="0"/>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numCache>
            </c:numRef>
          </c:cat>
          <c:val>
            <c:numRef>
              <c:f>Sheet1!$B$2:$B$11</c:f>
              <c:numCache>
                <c:formatCode>#,##0</c:formatCode>
                <c:ptCount val="10"/>
                <c:pt idx="0">
                  <c:v>10704500</c:v>
                </c:pt>
                <c:pt idx="1">
                  <c:v>10500000</c:v>
                </c:pt>
                <c:pt idx="2">
                  <c:v>10649000</c:v>
                </c:pt>
                <c:pt idx="3">
                  <c:v>10610000</c:v>
                </c:pt>
                <c:pt idx="4">
                  <c:v>10722000</c:v>
                </c:pt>
                <c:pt idx="5">
                  <c:v>10721788</c:v>
                </c:pt>
                <c:pt idx="6">
                  <c:v>10713000</c:v>
                </c:pt>
                <c:pt idx="7">
                  <c:v>10902313</c:v>
                </c:pt>
                <c:pt idx="8">
                  <c:v>11000000</c:v>
                </c:pt>
                <c:pt idx="9" formatCode="General">
                  <c:v>11201613</c:v>
                </c:pt>
              </c:numCache>
            </c:numRef>
          </c:val>
          <c:extLst xmlns:c16r2="http://schemas.microsoft.com/office/drawing/2015/06/chart">
            <c:ext xmlns:c16="http://schemas.microsoft.com/office/drawing/2014/chart" uri="{C3380CC4-5D6E-409C-BE32-E72D297353CC}">
              <c16:uniqueId val="{00000000-90F1-4741-AD95-935B45003663}"/>
            </c:ext>
          </c:extLst>
        </c:ser>
        <c:dLbls>
          <c:showLegendKey val="0"/>
          <c:showVal val="0"/>
          <c:showCatName val="0"/>
          <c:showSerName val="0"/>
          <c:showPercent val="0"/>
          <c:showBubbleSize val="0"/>
        </c:dLbls>
        <c:gapWidth val="150"/>
        <c:axId val="40371200"/>
        <c:axId val="41342592"/>
      </c:barChart>
      <c:catAx>
        <c:axId val="40371200"/>
        <c:scaling>
          <c:orientation val="minMax"/>
        </c:scaling>
        <c:delete val="0"/>
        <c:axPos val="b"/>
        <c:numFmt formatCode="General" sourceLinked="1"/>
        <c:majorTickMark val="out"/>
        <c:minorTickMark val="none"/>
        <c:tickLblPos val="nextTo"/>
        <c:crossAx val="41342592"/>
        <c:crosses val="autoZero"/>
        <c:auto val="1"/>
        <c:lblAlgn val="ctr"/>
        <c:lblOffset val="100"/>
        <c:noMultiLvlLbl val="0"/>
      </c:catAx>
      <c:valAx>
        <c:axId val="41342592"/>
        <c:scaling>
          <c:orientation val="minMax"/>
        </c:scaling>
        <c:delete val="1"/>
        <c:axPos val="l"/>
        <c:majorGridlines/>
        <c:numFmt formatCode="#,##0" sourceLinked="1"/>
        <c:majorTickMark val="out"/>
        <c:minorTickMark val="none"/>
        <c:tickLblPos val="nextTo"/>
        <c:crossAx val="403712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70469110892388453"/>
          <c:y val="0.79063851932301565"/>
          <c:w val="9.5506889763779523E-2"/>
          <c:h val="1.9974205810480584E-2"/>
        </c:manualLayout>
      </c:layout>
      <c:barChart>
        <c:barDir val="bar"/>
        <c:grouping val="clustered"/>
        <c:varyColors val="0"/>
        <c:ser>
          <c:idx val="0"/>
          <c:order val="0"/>
          <c:tx>
            <c:strRef>
              <c:f>Sheet1!$B$1</c:f>
              <c:strCache>
                <c:ptCount val="1"/>
                <c:pt idx="0">
                  <c:v>Surplus</c:v>
                </c:pt>
              </c:strCache>
            </c:strRef>
          </c:tx>
          <c:invertIfNegative val="0"/>
          <c:cat>
            <c:numRef>
              <c:f>Sheet1!$A$2:$A$6</c:f>
              <c:numCache>
                <c:formatCode>General</c:formatCode>
                <c:ptCount val="5"/>
                <c:pt idx="0">
                  <c:v>2007</c:v>
                </c:pt>
                <c:pt idx="1">
                  <c:v>2008</c:v>
                </c:pt>
                <c:pt idx="2">
                  <c:v>2009</c:v>
                </c:pt>
                <c:pt idx="3">
                  <c:v>2010</c:v>
                </c:pt>
                <c:pt idx="4">
                  <c:v>2011</c:v>
                </c:pt>
              </c:numCache>
            </c:numRef>
          </c:cat>
          <c:val>
            <c:numRef>
              <c:f>Sheet1!$B$2:$B$6</c:f>
              <c:numCache>
                <c:formatCode>General</c:formatCode>
                <c:ptCount val="5"/>
                <c:pt idx="0">
                  <c:v>2906792.85</c:v>
                </c:pt>
                <c:pt idx="1">
                  <c:v>2935004.79</c:v>
                </c:pt>
                <c:pt idx="2">
                  <c:v>3681830.57</c:v>
                </c:pt>
                <c:pt idx="3">
                  <c:v>4035352.2</c:v>
                </c:pt>
                <c:pt idx="4">
                  <c:v>4404069.76</c:v>
                </c:pt>
              </c:numCache>
            </c:numRef>
          </c:val>
          <c:extLst xmlns:c16r2="http://schemas.microsoft.com/office/drawing/2015/06/chart">
            <c:ext xmlns:c16="http://schemas.microsoft.com/office/drawing/2014/chart" uri="{C3380CC4-5D6E-409C-BE32-E72D297353CC}">
              <c16:uniqueId val="{00000000-CFDA-4600-B19B-9FE5D23E7B04}"/>
            </c:ext>
          </c:extLst>
        </c:ser>
        <c:dLbls>
          <c:showLegendKey val="0"/>
          <c:showVal val="0"/>
          <c:showCatName val="0"/>
          <c:showSerName val="0"/>
          <c:showPercent val="0"/>
          <c:showBubbleSize val="0"/>
        </c:dLbls>
        <c:gapWidth val="150"/>
        <c:axId val="43290624"/>
        <c:axId val="43190528"/>
      </c:barChart>
      <c:catAx>
        <c:axId val="43290624"/>
        <c:scaling>
          <c:orientation val="minMax"/>
        </c:scaling>
        <c:delete val="1"/>
        <c:axPos val="l"/>
        <c:numFmt formatCode="General" sourceLinked="1"/>
        <c:majorTickMark val="out"/>
        <c:minorTickMark val="none"/>
        <c:tickLblPos val="nextTo"/>
        <c:crossAx val="43190528"/>
        <c:crosses val="autoZero"/>
        <c:auto val="1"/>
        <c:lblAlgn val="ctr"/>
        <c:lblOffset val="100"/>
        <c:noMultiLvlLbl val="0"/>
      </c:catAx>
      <c:valAx>
        <c:axId val="43190528"/>
        <c:scaling>
          <c:orientation val="minMax"/>
        </c:scaling>
        <c:delete val="0"/>
        <c:axPos val="b"/>
        <c:majorGridlines/>
        <c:numFmt formatCode="General" sourceLinked="1"/>
        <c:majorTickMark val="out"/>
        <c:minorTickMark val="none"/>
        <c:tickLblPos val="nextTo"/>
        <c:crossAx val="43290624"/>
        <c:crosses val="autoZero"/>
        <c:crossBetween val="between"/>
      </c:valAx>
    </c:plotArea>
    <c:legend>
      <c:legendPos val="r"/>
      <c:layout>
        <c:manualLayout>
          <c:xMode val="edge"/>
          <c:yMode val="edge"/>
          <c:x val="0.82508284120734909"/>
          <c:y val="0.97560050683319754"/>
          <c:w val="0.11241715879265092"/>
          <c:h val="2.4399493166802406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 </c:v>
                </c:pt>
              </c:strCache>
            </c:strRef>
          </c:tx>
          <c:invertIfNegative val="0"/>
          <c:cat>
            <c:numRef>
              <c:f>Sheet1!$A$3:$A$12</c:f>
              <c:numCache>
                <c:formatCode>General</c:formatCode>
                <c:ptCount val="10"/>
                <c:pt idx="0">
                  <c:v>1995</c:v>
                </c:pt>
                <c:pt idx="1">
                  <c:v>2000</c:v>
                </c:pt>
                <c:pt idx="2">
                  <c:v>2011</c:v>
                </c:pt>
                <c:pt idx="3">
                  <c:v>2012</c:v>
                </c:pt>
                <c:pt idx="4">
                  <c:v>2013</c:v>
                </c:pt>
                <c:pt idx="5">
                  <c:v>2014</c:v>
                </c:pt>
                <c:pt idx="6">
                  <c:v>2015</c:v>
                </c:pt>
                <c:pt idx="7">
                  <c:v>2016</c:v>
                </c:pt>
                <c:pt idx="8">
                  <c:v>2017</c:v>
                </c:pt>
                <c:pt idx="9">
                  <c:v>2018</c:v>
                </c:pt>
              </c:numCache>
            </c:numRef>
          </c:cat>
          <c:val>
            <c:numRef>
              <c:f>Sheet1!$B$3:$B$12</c:f>
              <c:numCache>
                <c:formatCode>General</c:formatCode>
                <c:ptCount val="10"/>
                <c:pt idx="0">
                  <c:v>0</c:v>
                </c:pt>
                <c:pt idx="1">
                  <c:v>0</c:v>
                </c:pt>
                <c:pt idx="2">
                  <c:v>0</c:v>
                </c:pt>
                <c:pt idx="6">
                  <c:v>0</c:v>
                </c:pt>
                <c:pt idx="7">
                  <c:v>0</c:v>
                </c:pt>
              </c:numCache>
            </c:numRef>
          </c:val>
          <c:extLst xmlns:c16r2="http://schemas.microsoft.com/office/drawing/2015/06/chart">
            <c:ext xmlns:c16="http://schemas.microsoft.com/office/drawing/2014/chart" uri="{C3380CC4-5D6E-409C-BE32-E72D297353CC}">
              <c16:uniqueId val="{00000000-722A-43D5-B9FE-AF00B4F62771}"/>
            </c:ext>
          </c:extLst>
        </c:ser>
        <c:ser>
          <c:idx val="1"/>
          <c:order val="1"/>
          <c:tx>
            <c:strRef>
              <c:f>Sheet1!$C$1</c:f>
              <c:strCache>
                <c:ptCount val="1"/>
                <c:pt idx="0">
                  <c:v>Local Revenue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Sheet1!$A$3:$A$12</c:f>
              <c:numCache>
                <c:formatCode>General</c:formatCode>
                <c:ptCount val="10"/>
                <c:pt idx="0">
                  <c:v>1995</c:v>
                </c:pt>
                <c:pt idx="1">
                  <c:v>2000</c:v>
                </c:pt>
                <c:pt idx="2">
                  <c:v>2011</c:v>
                </c:pt>
                <c:pt idx="3">
                  <c:v>2012</c:v>
                </c:pt>
                <c:pt idx="4">
                  <c:v>2013</c:v>
                </c:pt>
                <c:pt idx="5">
                  <c:v>2014</c:v>
                </c:pt>
                <c:pt idx="6">
                  <c:v>2015</c:v>
                </c:pt>
                <c:pt idx="7">
                  <c:v>2016</c:v>
                </c:pt>
                <c:pt idx="8">
                  <c:v>2017</c:v>
                </c:pt>
                <c:pt idx="9">
                  <c:v>2018</c:v>
                </c:pt>
              </c:numCache>
            </c:numRef>
          </c:cat>
          <c:val>
            <c:numRef>
              <c:f>Sheet1!$C$3:$C$12</c:f>
              <c:numCache>
                <c:formatCode>General</c:formatCode>
                <c:ptCount val="10"/>
                <c:pt idx="0">
                  <c:v>76</c:v>
                </c:pt>
                <c:pt idx="1">
                  <c:v>82</c:v>
                </c:pt>
                <c:pt idx="2">
                  <c:v>91</c:v>
                </c:pt>
                <c:pt idx="3">
                  <c:v>91</c:v>
                </c:pt>
                <c:pt idx="4">
                  <c:v>92</c:v>
                </c:pt>
                <c:pt idx="5">
                  <c:v>92</c:v>
                </c:pt>
                <c:pt idx="6">
                  <c:v>92</c:v>
                </c:pt>
                <c:pt idx="7">
                  <c:v>92.3</c:v>
                </c:pt>
                <c:pt idx="8">
                  <c:v>92.4</c:v>
                </c:pt>
                <c:pt idx="9">
                  <c:v>92.7</c:v>
                </c:pt>
              </c:numCache>
            </c:numRef>
          </c:val>
          <c:extLst xmlns:c16r2="http://schemas.microsoft.com/office/drawing/2015/06/chart">
            <c:ext xmlns:c16="http://schemas.microsoft.com/office/drawing/2014/chart" uri="{C3380CC4-5D6E-409C-BE32-E72D297353CC}">
              <c16:uniqueId val="{00000001-722A-43D5-B9FE-AF00B4F62771}"/>
            </c:ext>
          </c:extLst>
        </c:ser>
        <c:ser>
          <c:idx val="2"/>
          <c:order val="2"/>
          <c:tx>
            <c:strRef>
              <c:f>Sheet1!$D$1</c:f>
              <c:strCache>
                <c:ptCount val="1"/>
                <c:pt idx="0">
                  <c:v>State Revenue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Sheet1!$A$3:$A$12</c:f>
              <c:numCache>
                <c:formatCode>General</c:formatCode>
                <c:ptCount val="10"/>
                <c:pt idx="0">
                  <c:v>1995</c:v>
                </c:pt>
                <c:pt idx="1">
                  <c:v>2000</c:v>
                </c:pt>
                <c:pt idx="2">
                  <c:v>2011</c:v>
                </c:pt>
                <c:pt idx="3">
                  <c:v>2012</c:v>
                </c:pt>
                <c:pt idx="4">
                  <c:v>2013</c:v>
                </c:pt>
                <c:pt idx="5">
                  <c:v>2014</c:v>
                </c:pt>
                <c:pt idx="6">
                  <c:v>2015</c:v>
                </c:pt>
                <c:pt idx="7">
                  <c:v>2016</c:v>
                </c:pt>
                <c:pt idx="8">
                  <c:v>2017</c:v>
                </c:pt>
                <c:pt idx="9">
                  <c:v>2018</c:v>
                </c:pt>
              </c:numCache>
            </c:numRef>
          </c:cat>
          <c:val>
            <c:numRef>
              <c:f>Sheet1!$D$3:$D$12</c:f>
              <c:numCache>
                <c:formatCode>General</c:formatCode>
                <c:ptCount val="10"/>
                <c:pt idx="0">
                  <c:v>24</c:v>
                </c:pt>
                <c:pt idx="1">
                  <c:v>18</c:v>
                </c:pt>
                <c:pt idx="2">
                  <c:v>9</c:v>
                </c:pt>
                <c:pt idx="3">
                  <c:v>9</c:v>
                </c:pt>
                <c:pt idx="4">
                  <c:v>8</c:v>
                </c:pt>
                <c:pt idx="5">
                  <c:v>8</c:v>
                </c:pt>
                <c:pt idx="6">
                  <c:v>8</c:v>
                </c:pt>
                <c:pt idx="7">
                  <c:v>7.7</c:v>
                </c:pt>
                <c:pt idx="8">
                  <c:v>7.6</c:v>
                </c:pt>
                <c:pt idx="9">
                  <c:v>7.3</c:v>
                </c:pt>
              </c:numCache>
            </c:numRef>
          </c:val>
          <c:extLst xmlns:c16r2="http://schemas.microsoft.com/office/drawing/2015/06/chart">
            <c:ext xmlns:c16="http://schemas.microsoft.com/office/drawing/2014/chart" uri="{C3380CC4-5D6E-409C-BE32-E72D297353CC}">
              <c16:uniqueId val="{00000002-722A-43D5-B9FE-AF00B4F62771}"/>
            </c:ext>
          </c:extLst>
        </c:ser>
        <c:dLbls>
          <c:showLegendKey val="0"/>
          <c:showVal val="0"/>
          <c:showCatName val="0"/>
          <c:showSerName val="0"/>
          <c:showPercent val="0"/>
          <c:showBubbleSize val="0"/>
        </c:dLbls>
        <c:gapWidth val="150"/>
        <c:shape val="box"/>
        <c:axId val="44113408"/>
        <c:axId val="43195136"/>
        <c:axId val="0"/>
      </c:bar3DChart>
      <c:catAx>
        <c:axId val="44113408"/>
        <c:scaling>
          <c:orientation val="minMax"/>
        </c:scaling>
        <c:delete val="0"/>
        <c:axPos val="b"/>
        <c:numFmt formatCode="General" sourceLinked="1"/>
        <c:majorTickMark val="out"/>
        <c:minorTickMark val="none"/>
        <c:tickLblPos val="nextTo"/>
        <c:crossAx val="43195136"/>
        <c:crosses val="autoZero"/>
        <c:auto val="0"/>
        <c:lblAlgn val="ctr"/>
        <c:lblOffset val="100"/>
        <c:noMultiLvlLbl val="0"/>
      </c:catAx>
      <c:valAx>
        <c:axId val="43195136"/>
        <c:scaling>
          <c:orientation val="minMax"/>
        </c:scaling>
        <c:delete val="0"/>
        <c:axPos val="l"/>
        <c:majorGridlines/>
        <c:numFmt formatCode="General" sourceLinked="1"/>
        <c:majorTickMark val="out"/>
        <c:minorTickMark val="none"/>
        <c:tickLblPos val="nextTo"/>
        <c:crossAx val="44113408"/>
        <c:crosses val="autoZero"/>
        <c:crossBetween val="between"/>
      </c:valAx>
    </c:plotArea>
    <c:legend>
      <c:legendPos val="r"/>
      <c:layout>
        <c:manualLayout>
          <c:xMode val="edge"/>
          <c:yMode val="edge"/>
          <c:x val="0.76729670943909789"/>
          <c:y val="0.37355121992822299"/>
          <c:w val="0.22344403130164284"/>
          <c:h val="0.12702165354330708"/>
        </c:manualLayout>
      </c:layout>
      <c:overlay val="0"/>
      <c:txPr>
        <a:bodyPr/>
        <a:lstStyle/>
        <a:p>
          <a:pPr>
            <a:defRPr sz="20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0"/>
    <c:plotArea>
      <c:layout/>
      <c:barChart>
        <c:barDir val="col"/>
        <c:grouping val="clustered"/>
        <c:varyColors val="0"/>
        <c:ser>
          <c:idx val="0"/>
          <c:order val="0"/>
          <c:tx>
            <c:strRef>
              <c:f>Sheet1!$B$1</c:f>
              <c:strCache>
                <c:ptCount val="1"/>
                <c:pt idx="0">
                  <c:v>  </c:v>
                </c:pt>
              </c:strCache>
            </c:strRef>
          </c:tx>
          <c:invertIfNegative val="0"/>
          <c:cat>
            <c:numRef>
              <c:f>Sheet1!$A$2:$A$13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Sheet1!$B$2:$B$13</c:f>
              <c:numCache>
                <c:formatCode>General</c:formatCode>
                <c:ptCount val="12"/>
                <c:pt idx="0">
                  <c:v>0</c:v>
                </c:pt>
                <c:pt idx="1">
                  <c:v>0</c:v>
                </c:pt>
                <c:pt idx="2">
                  <c:v>0</c:v>
                </c:pt>
                <c:pt idx="3">
                  <c:v>0</c:v>
                </c:pt>
                <c:pt idx="6">
                  <c:v>0</c:v>
                </c:pt>
              </c:numCache>
            </c:numRef>
          </c:val>
          <c:extLst xmlns:c16r2="http://schemas.microsoft.com/office/drawing/2015/06/chart">
            <c:ext xmlns:c16="http://schemas.microsoft.com/office/drawing/2014/chart" uri="{C3380CC4-5D6E-409C-BE32-E72D297353CC}">
              <c16:uniqueId val="{00000000-5721-4C40-A0C4-3838A36D13E7}"/>
            </c:ext>
          </c:extLst>
        </c:ser>
        <c:ser>
          <c:idx val="1"/>
          <c:order val="1"/>
          <c:tx>
            <c:strRef>
              <c:f>Sheet1!$C$1</c:f>
              <c:strCache>
                <c:ptCount val="1"/>
                <c:pt idx="0">
                  <c:v>Tax Collection %</c:v>
                </c:pt>
              </c:strCache>
            </c:strRef>
          </c:tx>
          <c:invertIfNegative val="0"/>
          <c:dLbls>
            <c:dLbl>
              <c:idx val="2"/>
              <c:tx>
                <c:rich>
                  <a:bodyPr/>
                  <a:lstStyle/>
                  <a:p>
                    <a:r>
                      <a:rPr lang="en-US" sz="1600" baseline="0" dirty="0"/>
                      <a:t>98.63</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721-4C40-A0C4-3838A36D13E7}"/>
                </c:ext>
              </c:extLst>
            </c:dLbl>
            <c:spPr>
              <a:noFill/>
              <a:ln>
                <a:noFill/>
              </a:ln>
              <a:effectLst/>
            </c:spPr>
            <c:txPr>
              <a:bodyPr/>
              <a:lstStyle/>
              <a:p>
                <a:pPr>
                  <a:defRPr sz="1600" baseline="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Sheet1!$C$2:$C$13</c:f>
              <c:numCache>
                <c:formatCode>General</c:formatCode>
                <c:ptCount val="12"/>
                <c:pt idx="0">
                  <c:v>98.9</c:v>
                </c:pt>
                <c:pt idx="1">
                  <c:v>98.5</c:v>
                </c:pt>
                <c:pt idx="2">
                  <c:v>98.63</c:v>
                </c:pt>
                <c:pt idx="3">
                  <c:v>98.79</c:v>
                </c:pt>
                <c:pt idx="4">
                  <c:v>98.67</c:v>
                </c:pt>
                <c:pt idx="5">
                  <c:v>98.69</c:v>
                </c:pt>
                <c:pt idx="6">
                  <c:v>98.94</c:v>
                </c:pt>
                <c:pt idx="7">
                  <c:v>98.58</c:v>
                </c:pt>
                <c:pt idx="8">
                  <c:v>98.55</c:v>
                </c:pt>
                <c:pt idx="9">
                  <c:v>98.49</c:v>
                </c:pt>
                <c:pt idx="10">
                  <c:v>98.72</c:v>
                </c:pt>
                <c:pt idx="11">
                  <c:v>98.69</c:v>
                </c:pt>
              </c:numCache>
            </c:numRef>
          </c:val>
          <c:extLst xmlns:c16r2="http://schemas.microsoft.com/office/drawing/2015/06/chart">
            <c:ext xmlns:c16="http://schemas.microsoft.com/office/drawing/2014/chart" uri="{C3380CC4-5D6E-409C-BE32-E72D297353CC}">
              <c16:uniqueId val="{00000002-5721-4C40-A0C4-3838A36D13E7}"/>
            </c:ext>
          </c:extLst>
        </c:ser>
        <c:dLbls>
          <c:showLegendKey val="0"/>
          <c:showVal val="0"/>
          <c:showCatName val="0"/>
          <c:showSerName val="0"/>
          <c:showPercent val="0"/>
          <c:showBubbleSize val="0"/>
        </c:dLbls>
        <c:gapWidth val="150"/>
        <c:axId val="44305920"/>
        <c:axId val="43581440"/>
      </c:barChart>
      <c:catAx>
        <c:axId val="44305920"/>
        <c:scaling>
          <c:orientation val="minMax"/>
        </c:scaling>
        <c:delete val="0"/>
        <c:axPos val="b"/>
        <c:numFmt formatCode="General" sourceLinked="1"/>
        <c:majorTickMark val="out"/>
        <c:minorTickMark val="none"/>
        <c:tickLblPos val="nextTo"/>
        <c:crossAx val="43581440"/>
        <c:crosses val="autoZero"/>
        <c:auto val="1"/>
        <c:lblAlgn val="ctr"/>
        <c:lblOffset val="100"/>
        <c:noMultiLvlLbl val="0"/>
      </c:catAx>
      <c:valAx>
        <c:axId val="43581440"/>
        <c:scaling>
          <c:orientation val="minMax"/>
          <c:max val="100"/>
        </c:scaling>
        <c:delete val="0"/>
        <c:axPos val="l"/>
        <c:majorGridlines/>
        <c:numFmt formatCode="General" sourceLinked="1"/>
        <c:majorTickMark val="out"/>
        <c:minorTickMark val="none"/>
        <c:tickLblPos val="nextTo"/>
        <c:crossAx val="44305920"/>
        <c:crosses val="autoZero"/>
        <c:crossBetween val="between"/>
      </c:valAx>
    </c:plotArea>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Revenues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7112-4342-8B14-F04D301C01B3}"/>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2-7112-4342-8B14-F04D301C01B3}"/>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0-7112-4342-8B14-F04D301C01B3}"/>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7112-4342-8B14-F04D301C01B3}"/>
              </c:ext>
            </c:extLst>
          </c:dPt>
          <c:dPt>
            <c:idx val="4"/>
            <c:bubble3D val="0"/>
            <c:spPr>
              <a:solidFill>
                <a:schemeClr val="accent5"/>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8186-450E-967D-4C43D9BB147C}"/>
              </c:ext>
            </c:extLst>
          </c:dPt>
          <c:dLbls>
            <c:dLbl>
              <c:idx val="0"/>
              <c:layout>
                <c:manualLayout>
                  <c:x val="-0.1247928231095564"/>
                  <c:y val="0.13810879525043296"/>
                </c:manualLayout>
              </c:layout>
              <c:dLblPos val="bestFit"/>
              <c:showLegendKey val="0"/>
              <c:showVal val="1"/>
              <c:showCatName val="0"/>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112-4342-8B14-F04D301C01B3}"/>
                </c:ext>
              </c:extLst>
            </c:dLbl>
            <c:dLbl>
              <c:idx val="1"/>
              <c:layout>
                <c:manualLayout>
                  <c:x val="-1.0696919880926192E-2"/>
                  <c:y val="-0.33506162107665843"/>
                </c:manualLayout>
              </c:layout>
              <c:dLblPos val="bestFit"/>
              <c:showLegendKey val="0"/>
              <c:showVal val="1"/>
              <c:showCatName val="0"/>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112-4342-8B14-F04D301C01B3}"/>
                </c:ext>
              </c:extLst>
            </c:dLbl>
            <c:dLbl>
              <c:idx val="2"/>
              <c:layout>
                <c:manualLayout>
                  <c:x val="5.8040233345747387E-3"/>
                  <c:y val="8.0771986484503622E-2"/>
                </c:manualLayout>
              </c:layout>
              <c:dLblPos val="bestFit"/>
              <c:showLegendKey val="0"/>
              <c:showVal val="1"/>
              <c:showCatName val="0"/>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112-4342-8B14-F04D301C01B3}"/>
                </c:ext>
              </c:extLst>
            </c:dLbl>
            <c:dLbl>
              <c:idx val="3"/>
              <c:layout>
                <c:manualLayout>
                  <c:x val="-6.3425959539805718E-2"/>
                  <c:y val="0.14930511973043761"/>
                </c:manualLayout>
              </c:layout>
              <c:dLblPos val="bestFit"/>
              <c:showLegendKey val="0"/>
              <c:showVal val="1"/>
              <c:showCatName val="0"/>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112-4342-8B14-F04D301C01B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Surplus Anticipated</c:v>
                </c:pt>
                <c:pt idx="1">
                  <c:v>Local Revenues</c:v>
                </c:pt>
                <c:pt idx="2">
                  <c:v>State &amp; Federal</c:v>
                </c:pt>
                <c:pt idx="3">
                  <c:v>Delinquent Taxes</c:v>
                </c:pt>
                <c:pt idx="4">
                  <c:v>Amount Raised Taxation</c:v>
                </c:pt>
              </c:strCache>
            </c:strRef>
          </c:cat>
          <c:val>
            <c:numRef>
              <c:f>Sheet1!$B$2:$B$6</c:f>
              <c:numCache>
                <c:formatCode>"$"#,##0</c:formatCode>
                <c:ptCount val="5"/>
                <c:pt idx="0">
                  <c:v>3968000</c:v>
                </c:pt>
                <c:pt idx="1">
                  <c:v>879100</c:v>
                </c:pt>
                <c:pt idx="2">
                  <c:v>1364958</c:v>
                </c:pt>
                <c:pt idx="3">
                  <c:v>300000</c:v>
                </c:pt>
                <c:pt idx="4">
                  <c:v>11201613</c:v>
                </c:pt>
              </c:numCache>
            </c:numRef>
          </c:val>
          <c:extLst xmlns:c16r2="http://schemas.microsoft.com/office/drawing/2015/06/chart">
            <c:ext xmlns:c16="http://schemas.microsoft.com/office/drawing/2014/chart" uri="{C3380CC4-5D6E-409C-BE32-E72D297353CC}">
              <c16:uniqueId val="{00000000-992D-4D9A-A5F9-456B31B85A82}"/>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0294196301766831"/>
          <c:y val="0.22643027596453483"/>
          <c:w val="0.28788295289846572"/>
          <c:h val="0.4348807191023947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3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Salary</c:v>
                </c:pt>
              </c:strCache>
            </c:strRef>
          </c:tx>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"$"#,##0</c:formatCode>
                <c:ptCount val="11"/>
                <c:pt idx="0">
                  <c:v>5548071</c:v>
                </c:pt>
                <c:pt idx="1">
                  <c:v>5444247</c:v>
                </c:pt>
                <c:pt idx="2">
                  <c:v>5639939</c:v>
                </c:pt>
                <c:pt idx="3">
                  <c:v>5702322</c:v>
                </c:pt>
                <c:pt idx="4">
                  <c:v>5698322</c:v>
                </c:pt>
                <c:pt idx="5">
                  <c:v>6036615</c:v>
                </c:pt>
                <c:pt idx="6">
                  <c:v>5948152</c:v>
                </c:pt>
                <c:pt idx="7">
                  <c:v>5853085</c:v>
                </c:pt>
                <c:pt idx="8">
                  <c:v>5858520</c:v>
                </c:pt>
                <c:pt idx="9">
                  <c:v>5944249</c:v>
                </c:pt>
                <c:pt idx="10">
                  <c:v>5999202</c:v>
                </c:pt>
              </c:numCache>
            </c:numRef>
          </c:val>
          <c:extLst xmlns:c16r2="http://schemas.microsoft.com/office/drawing/2015/06/chart">
            <c:ext xmlns:c16="http://schemas.microsoft.com/office/drawing/2014/chart" uri="{C3380CC4-5D6E-409C-BE32-E72D297353CC}">
              <c16:uniqueId val="{00000000-61CF-484A-8A23-7DB4D186ADE4}"/>
            </c:ext>
          </c:extLst>
        </c:ser>
        <c:ser>
          <c:idx val="1"/>
          <c:order val="1"/>
          <c:tx>
            <c:strRef>
              <c:f>Sheet1!$C$1</c:f>
              <c:strCache>
                <c:ptCount val="1"/>
                <c:pt idx="0">
                  <c:v>Other Expenses</c:v>
                </c:pt>
              </c:strCache>
            </c:strRef>
          </c:tx>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Sheet1!$C$2:$C$12</c:f>
              <c:numCache>
                <c:formatCode>"$"#,##0</c:formatCode>
                <c:ptCount val="11"/>
                <c:pt idx="0">
                  <c:v>6256511</c:v>
                </c:pt>
                <c:pt idx="1">
                  <c:v>6401939</c:v>
                </c:pt>
                <c:pt idx="2">
                  <c:v>6339126</c:v>
                </c:pt>
                <c:pt idx="3">
                  <c:v>6209822</c:v>
                </c:pt>
                <c:pt idx="4">
                  <c:v>6209332</c:v>
                </c:pt>
                <c:pt idx="5">
                  <c:v>6185615</c:v>
                </c:pt>
                <c:pt idx="6">
                  <c:v>6038867</c:v>
                </c:pt>
                <c:pt idx="7">
                  <c:v>6768911</c:v>
                </c:pt>
                <c:pt idx="8">
                  <c:v>6737822</c:v>
                </c:pt>
                <c:pt idx="9">
                  <c:v>6847429</c:v>
                </c:pt>
                <c:pt idx="10">
                  <c:v>6856928</c:v>
                </c:pt>
              </c:numCache>
            </c:numRef>
          </c:val>
          <c:extLst xmlns:c16r2="http://schemas.microsoft.com/office/drawing/2015/06/chart">
            <c:ext xmlns:c16="http://schemas.microsoft.com/office/drawing/2014/chart" uri="{C3380CC4-5D6E-409C-BE32-E72D297353CC}">
              <c16:uniqueId val="{00000001-61CF-484A-8A23-7DB4D186ADE4}"/>
            </c:ext>
          </c:extLst>
        </c:ser>
        <c:ser>
          <c:idx val="2"/>
          <c:order val="2"/>
          <c:tx>
            <c:strRef>
              <c:f>Sheet1!$D$1</c:f>
              <c:strCache>
                <c:ptCount val="1"/>
                <c:pt idx="0">
                  <c:v>Deferred Charges</c:v>
                </c:pt>
              </c:strCache>
            </c:strRef>
          </c:tx>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Sheet1!$D$2:$D$12</c:f>
              <c:numCache>
                <c:formatCode>"$"#,##0</c:formatCode>
                <c:ptCount val="11"/>
                <c:pt idx="0">
                  <c:v>93225</c:v>
                </c:pt>
                <c:pt idx="1">
                  <c:v>10000</c:v>
                </c:pt>
                <c:pt idx="2">
                  <c:v>0</c:v>
                </c:pt>
                <c:pt idx="3">
                  <c:v>4000</c:v>
                </c:pt>
                <c:pt idx="4">
                  <c:v>0</c:v>
                </c:pt>
                <c:pt idx="5">
                  <c:v>4000</c:v>
                </c:pt>
                <c:pt idx="6">
                  <c:v>4000</c:v>
                </c:pt>
                <c:pt idx="7">
                  <c:v>4000</c:v>
                </c:pt>
                <c:pt idx="8">
                  <c:v>57687</c:v>
                </c:pt>
                <c:pt idx="9">
                  <c:v>0</c:v>
                </c:pt>
                <c:pt idx="10">
                  <c:v>38500</c:v>
                </c:pt>
              </c:numCache>
            </c:numRef>
          </c:val>
          <c:extLst xmlns:c16r2="http://schemas.microsoft.com/office/drawing/2015/06/chart">
            <c:ext xmlns:c16="http://schemas.microsoft.com/office/drawing/2014/chart" uri="{C3380CC4-5D6E-409C-BE32-E72D297353CC}">
              <c16:uniqueId val="{00000002-61CF-484A-8A23-7DB4D186ADE4}"/>
            </c:ext>
          </c:extLst>
        </c:ser>
        <c:ser>
          <c:idx val="3"/>
          <c:order val="3"/>
          <c:tx>
            <c:strRef>
              <c:f>Sheet1!$E$1</c:f>
              <c:strCache>
                <c:ptCount val="1"/>
                <c:pt idx="0">
                  <c:v>Debt Service</c:v>
                </c:pt>
              </c:strCache>
            </c:strRef>
          </c:tx>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Sheet1!$E$2:$E$12</c:f>
              <c:numCache>
                <c:formatCode>"$"#,##0</c:formatCode>
                <c:ptCount val="11"/>
                <c:pt idx="0">
                  <c:v>1233863</c:v>
                </c:pt>
                <c:pt idx="1">
                  <c:v>1357691</c:v>
                </c:pt>
                <c:pt idx="2">
                  <c:v>1375652</c:v>
                </c:pt>
                <c:pt idx="3">
                  <c:v>1390355</c:v>
                </c:pt>
                <c:pt idx="4">
                  <c:v>1489346</c:v>
                </c:pt>
                <c:pt idx="5">
                  <c:v>1187430</c:v>
                </c:pt>
                <c:pt idx="6">
                  <c:v>1283926</c:v>
                </c:pt>
                <c:pt idx="7">
                  <c:v>1603613</c:v>
                </c:pt>
                <c:pt idx="8">
                  <c:v>2049950</c:v>
                </c:pt>
                <c:pt idx="9">
                  <c:v>2557275</c:v>
                </c:pt>
                <c:pt idx="10">
                  <c:v>2621865</c:v>
                </c:pt>
              </c:numCache>
            </c:numRef>
          </c:val>
          <c:extLst xmlns:c16r2="http://schemas.microsoft.com/office/drawing/2015/06/chart">
            <c:ext xmlns:c16="http://schemas.microsoft.com/office/drawing/2014/chart" uri="{C3380CC4-5D6E-409C-BE32-E72D297353CC}">
              <c16:uniqueId val="{00000003-61CF-484A-8A23-7DB4D186ADE4}"/>
            </c:ext>
          </c:extLst>
        </c:ser>
        <c:ser>
          <c:idx val="4"/>
          <c:order val="4"/>
          <c:tx>
            <c:strRef>
              <c:f>Sheet1!$F$1</c:f>
              <c:strCache>
                <c:ptCount val="1"/>
                <c:pt idx="0">
                  <c:v>Reserve for Uncollected Taxes</c:v>
                </c:pt>
              </c:strCache>
            </c:strRef>
          </c:tx>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Sheet1!$F$2:$F$12</c:f>
              <c:numCache>
                <c:formatCode>"$"#,##0</c:formatCode>
                <c:ptCount val="11"/>
                <c:pt idx="0">
                  <c:v>2177428</c:v>
                </c:pt>
                <c:pt idx="1">
                  <c:v>2282366</c:v>
                </c:pt>
                <c:pt idx="2">
                  <c:v>2330283</c:v>
                </c:pt>
                <c:pt idx="3">
                  <c:v>2324500</c:v>
                </c:pt>
                <c:pt idx="4">
                  <c:v>2358000</c:v>
                </c:pt>
                <c:pt idx="5">
                  <c:v>2321543</c:v>
                </c:pt>
                <c:pt idx="6">
                  <c:v>2309955</c:v>
                </c:pt>
                <c:pt idx="7">
                  <c:v>2227905</c:v>
                </c:pt>
                <c:pt idx="8">
                  <c:v>2114616</c:v>
                </c:pt>
                <c:pt idx="9">
                  <c:v>2151047</c:v>
                </c:pt>
                <c:pt idx="10">
                  <c:v>2197176</c:v>
                </c:pt>
              </c:numCache>
            </c:numRef>
          </c:val>
          <c:extLst xmlns:c16r2="http://schemas.microsoft.com/office/drawing/2015/06/chart">
            <c:ext xmlns:c16="http://schemas.microsoft.com/office/drawing/2014/chart" uri="{C3380CC4-5D6E-409C-BE32-E72D297353CC}">
              <c16:uniqueId val="{00000004-61CF-484A-8A23-7DB4D186ADE4}"/>
            </c:ext>
          </c:extLst>
        </c:ser>
        <c:dLbls>
          <c:showLegendKey val="0"/>
          <c:showVal val="0"/>
          <c:showCatName val="0"/>
          <c:showSerName val="0"/>
          <c:showPercent val="0"/>
          <c:showBubbleSize val="0"/>
        </c:dLbls>
        <c:gapWidth val="150"/>
        <c:overlap val="100"/>
        <c:axId val="43823616"/>
        <c:axId val="43586624"/>
      </c:barChart>
      <c:catAx>
        <c:axId val="43823616"/>
        <c:scaling>
          <c:orientation val="minMax"/>
        </c:scaling>
        <c:delete val="0"/>
        <c:axPos val="b"/>
        <c:numFmt formatCode="General" sourceLinked="1"/>
        <c:majorTickMark val="out"/>
        <c:minorTickMark val="none"/>
        <c:tickLblPos val="nextTo"/>
        <c:crossAx val="43586624"/>
        <c:crosses val="autoZero"/>
        <c:auto val="1"/>
        <c:lblAlgn val="ctr"/>
        <c:lblOffset val="100"/>
        <c:noMultiLvlLbl val="0"/>
      </c:catAx>
      <c:valAx>
        <c:axId val="43586624"/>
        <c:scaling>
          <c:orientation val="minMax"/>
        </c:scaling>
        <c:delete val="0"/>
        <c:axPos val="l"/>
        <c:majorGridlines/>
        <c:numFmt formatCode="&quot;$&quot;#,##0" sourceLinked="1"/>
        <c:majorTickMark val="out"/>
        <c:minorTickMark val="none"/>
        <c:tickLblPos val="nextTo"/>
        <c:crossAx val="4382361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0.32292</cdr:x>
      <cdr:y>0.81481</cdr:y>
    </cdr:from>
    <cdr:to>
      <cdr:x>0.91667</cdr:x>
      <cdr:y>1</cdr:y>
    </cdr:to>
    <cdr:sp macro="" textlink="">
      <cdr:nvSpPr>
        <cdr:cNvPr id="2" name="TextBox 1"/>
        <cdr:cNvSpPr txBox="1"/>
      </cdr:nvSpPr>
      <cdr:spPr>
        <a:xfrm xmlns:a="http://schemas.openxmlformats.org/drawingml/2006/main" flipV="1">
          <a:off x="2263798" y="993416"/>
          <a:ext cx="4162425" cy="2257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0.30435</cdr:x>
      <cdr:y>0.875</cdr:y>
    </cdr:from>
    <cdr:to>
      <cdr:x>0.93785</cdr:x>
      <cdr:y>1</cdr:y>
    </cdr:to>
    <cdr:sp macro="" textlink="">
      <cdr:nvSpPr>
        <cdr:cNvPr id="3" name="TextBox 2"/>
        <cdr:cNvSpPr txBox="1"/>
      </cdr:nvSpPr>
      <cdr:spPr>
        <a:xfrm xmlns:a="http://schemas.openxmlformats.org/drawingml/2006/main" rot="10800000" flipV="1">
          <a:off x="2133599" y="1066799"/>
          <a:ext cx="4441089" cy="1523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rPr>
            <a:t>          2012              2013              2014              2015              2016              2017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A61EA42-D883-4778-BD99-3BBECDC62CEC}" type="datetimeFigureOut">
              <a:rPr lang="en-US" smtClean="0"/>
              <a:t>4/30/2019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04C152B-D317-4F13-B4D3-288DD6A9EFD7}" type="slidenum">
              <a:rPr lang="en-US" smtClean="0"/>
              <a:t>‹#›</a:t>
            </a:fld>
            <a:endParaRPr lang="en-US"/>
          </a:p>
        </p:txBody>
      </p:sp>
    </p:spTree>
    <p:extLst>
      <p:ext uri="{BB962C8B-B14F-4D97-AF65-F5344CB8AC3E}">
        <p14:creationId xmlns:p14="http://schemas.microsoft.com/office/powerpoint/2010/main" val="2437494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TOWNSHIP OF DELRAN ANALYSIS OF 2011 BUDGET</a:t>
            </a:r>
          </a:p>
        </p:txBody>
      </p:sp>
    </p:spTree>
    <p:extLst>
      <p:ext uri="{BB962C8B-B14F-4D97-AF65-F5344CB8AC3E}">
        <p14:creationId xmlns:p14="http://schemas.microsoft.com/office/powerpoint/2010/main" val="363379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4C152B-D317-4F13-B4D3-288DD6A9E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25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TOWNSHIP OF DELRAN ANALYSIS OF 2011 BUDGET</a:t>
            </a:r>
          </a:p>
        </p:txBody>
      </p:sp>
    </p:spTree>
    <p:extLst>
      <p:ext uri="{BB962C8B-B14F-4D97-AF65-F5344CB8AC3E}">
        <p14:creationId xmlns:p14="http://schemas.microsoft.com/office/powerpoint/2010/main" val="167643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Header Placeholder 4"/>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TOWNSHIP OF DELRAN ANALYSIS OF 2011 BUDGET</a:t>
            </a:r>
          </a:p>
        </p:txBody>
      </p:sp>
    </p:spTree>
    <p:extLst>
      <p:ext uri="{BB962C8B-B14F-4D97-AF65-F5344CB8AC3E}">
        <p14:creationId xmlns:p14="http://schemas.microsoft.com/office/powerpoint/2010/main" val="2030587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2C460F-91C8-4F7A-BE44-327230C46646}"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3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72B7B23-A53D-4333-81F7-74B36184B2CE}" type="datetime1">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578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E9217-D791-45C8-B609-CB6C00506CD9}"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3852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E49F2-1260-48A3-96B9-9F03A1B48F2B}"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42842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8A3FEB-C09C-4DA0-839F-9A291375CB6E}"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5490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D680B7-77A2-4CBA-8D4B-DEA453EBA984}"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3492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A58CF4-19FC-4E82-BF16-20AA2147E0D0}"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864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93B1D-DEC3-483E-AE17-F22F57613EB1}"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1938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FCEF52-77D2-44B4-9C7F-EAB587298AE9}"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8702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2C460F-91C8-4F7A-BE44-327230C46646}"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848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0A2CF-A32F-4297-BB5B-235D80ED7DED}"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434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0A2CF-A32F-4297-BB5B-235D80ED7DED}"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986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195C09-4228-45CD-8600-9BD2E6A29FFA}"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098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4A3724-E89D-4263-9576-850BA7F59E52}" type="datetime1">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5054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67EAD5-4011-4359-B150-AEFC73760785}" type="datetime1">
              <a:rPr lang="en-US" smtClean="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2300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0EDE6B-92CA-45CC-A3F5-38D97120AD78}" type="datetime1">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1313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93F8E-E675-4BDE-9407-CD4E8D21EDFF}" type="datetime1">
              <a:rPr lang="en-US" smtClean="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1629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183A3-7215-4492-81C5-5D9DB226129A}" type="datetime1">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1574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83589-C493-4247-9553-603117A29BBB}" type="datetime1">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9635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72B7B23-A53D-4333-81F7-74B36184B2CE}" type="datetime1">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9008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E9217-D791-45C8-B609-CB6C00506CD9}"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563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E49F2-1260-48A3-96B9-9F03A1B48F2B}"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8817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195C09-4228-45CD-8600-9BD2E6A29FFA}"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5056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8A3FEB-C09C-4DA0-839F-9A291375CB6E}"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3188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D680B7-77A2-4CBA-8D4B-DEA453EBA984}"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77141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A58CF4-19FC-4E82-BF16-20AA2147E0D0}"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5948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93B1D-DEC3-483E-AE17-F22F57613EB1}"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0423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FCEF52-77D2-44B4-9C7F-EAB587298AE9}" type="datetime1">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732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4A3724-E89D-4263-9576-850BA7F59E52}" type="datetime1">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913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67EAD5-4011-4359-B150-AEFC73760785}" type="datetime1">
              <a:rPr lang="en-US" smtClean="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561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0EDE6B-92CA-45CC-A3F5-38D97120AD78}" type="datetime1">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938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93F8E-E675-4BDE-9407-CD4E8D21EDFF}" type="datetime1">
              <a:rPr lang="en-US" smtClean="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447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183A3-7215-4492-81C5-5D9DB226129A}" type="datetime1">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121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83589-C493-4247-9553-603117A29BBB}" type="datetime1">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1612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96A6D6B-F391-4C33-919D-EE586A5AFA29}" type="datetime1">
              <a:rPr lang="en-US" smtClean="0"/>
              <a:t>4/30/2019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8183481"/>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96A6D6B-F391-4C33-919D-EE586A5AFA29}" type="datetime1">
              <a:rPr lang="en-US" smtClean="0"/>
              <a:t>4/30/2019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3943229"/>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1.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88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B4ACD-A79E-43B9-AE3D-7A76F0572556}"/>
              </a:ext>
            </a:extLst>
          </p:cNvPr>
          <p:cNvSpPr>
            <a:spLocks noGrp="1"/>
          </p:cNvSpPr>
          <p:nvPr>
            <p:ph type="ctrTitle"/>
          </p:nvPr>
        </p:nvSpPr>
        <p:spPr>
          <a:xfrm>
            <a:off x="876138" y="663051"/>
            <a:ext cx="7997274" cy="2190876"/>
          </a:xfrm>
        </p:spPr>
        <p:txBody>
          <a:bodyPr anchor="t">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 Delran</a:t>
            </a:r>
            <a:b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municipal budget</a:t>
            </a:r>
            <a:b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F0C8CCDF-CDD9-4962-B2DA-6E2181C05286}"/>
              </a:ext>
            </a:extLst>
          </p:cNvPr>
          <p:cNvSpPr>
            <a:spLocks noGrp="1"/>
          </p:cNvSpPr>
          <p:nvPr>
            <p:ph type="sldNum" sz="quarter" idx="12"/>
          </p:nvPr>
        </p:nvSpPr>
        <p:spPr>
          <a:xfrm>
            <a:off x="11274641" y="6178858"/>
            <a:ext cx="230804" cy="69542"/>
          </a:xfrm>
        </p:spPr>
        <p:txBody>
          <a:bodyPr/>
          <a:lstStyle/>
          <a:p>
            <a:fld id="{D57F1E4F-1CFF-5643-939E-217C01CDF565}" type="slidenum">
              <a:rPr lang="en-US" sz="800" smtClean="0">
                <a:latin typeface="Arial" panose="020B0604020202020204" pitchFamily="34" charset="0"/>
                <a:cs typeface="Arial" panose="020B0604020202020204" pitchFamily="34" charset="0"/>
              </a:rPr>
              <a:pPr/>
              <a:t>1</a:t>
            </a:fld>
            <a:endParaRPr lang="en-US" sz="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146" y="4312365"/>
            <a:ext cx="1741714" cy="1729812"/>
          </a:xfrm>
          <a:prstGeom prst="rect">
            <a:avLst/>
          </a:prstGeom>
        </p:spPr>
      </p:pic>
      <p:sp>
        <p:nvSpPr>
          <p:cNvPr id="5" name="TextBox 4"/>
          <p:cNvSpPr txBox="1"/>
          <p:nvPr/>
        </p:nvSpPr>
        <p:spPr>
          <a:xfrm>
            <a:off x="2664860" y="4577106"/>
            <a:ext cx="5010150" cy="1200329"/>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Township | Burlington County</a:t>
            </a:r>
          </a:p>
          <a:p>
            <a:pPr algn="l"/>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900 Chester Avenue</a:t>
            </a:r>
          </a:p>
          <a:p>
            <a:pPr algn="l"/>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NJ 08075</a:t>
            </a:r>
          </a:p>
          <a:p>
            <a:pPr algn="l"/>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www.DelranTownship.org</a:t>
            </a:r>
          </a:p>
        </p:txBody>
      </p:sp>
    </p:spTree>
    <p:extLst>
      <p:ext uri="{BB962C8B-B14F-4D97-AF65-F5344CB8AC3E}">
        <p14:creationId xmlns:p14="http://schemas.microsoft.com/office/powerpoint/2010/main" val="2072677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53" y="411482"/>
            <a:ext cx="11782447" cy="731519"/>
          </a:xfrm>
        </p:spPr>
        <p:txBody>
          <a:bodyPr>
            <a:no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Comparative Tax Rate Summary | Last 9 Years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66157855"/>
              </p:ext>
            </p:extLst>
          </p:nvPr>
        </p:nvGraphicFramePr>
        <p:xfrm>
          <a:off x="397398" y="1244600"/>
          <a:ext cx="11236346" cy="2076769"/>
        </p:xfrm>
        <a:graphic>
          <a:graphicData uri="http://schemas.openxmlformats.org/drawingml/2006/table">
            <a:tbl>
              <a:tblPr firstRow="1" bandRow="1">
                <a:tableStyleId>{5C22544A-7EE6-4342-B048-85BDC9FD1C3A}</a:tableStyleId>
              </a:tblPr>
              <a:tblGrid>
                <a:gridCol w="891989">
                  <a:extLst>
                    <a:ext uri="{9D8B030D-6E8A-4147-A177-3AD203B41FA5}">
                      <a16:colId xmlns:a16="http://schemas.microsoft.com/office/drawing/2014/main" xmlns="" val="20000"/>
                    </a:ext>
                  </a:extLst>
                </a:gridCol>
                <a:gridCol w="1044899">
                  <a:extLst>
                    <a:ext uri="{9D8B030D-6E8A-4147-A177-3AD203B41FA5}">
                      <a16:colId xmlns:a16="http://schemas.microsoft.com/office/drawing/2014/main" xmlns="" val="20001"/>
                    </a:ext>
                  </a:extLst>
                </a:gridCol>
                <a:gridCol w="1044899">
                  <a:extLst>
                    <a:ext uri="{9D8B030D-6E8A-4147-A177-3AD203B41FA5}">
                      <a16:colId xmlns:a16="http://schemas.microsoft.com/office/drawing/2014/main" xmlns="" val="20002"/>
                    </a:ext>
                  </a:extLst>
                </a:gridCol>
                <a:gridCol w="1197810">
                  <a:extLst>
                    <a:ext uri="{9D8B030D-6E8A-4147-A177-3AD203B41FA5}">
                      <a16:colId xmlns:a16="http://schemas.microsoft.com/office/drawing/2014/main" xmlns="" val="20003"/>
                    </a:ext>
                  </a:extLst>
                </a:gridCol>
                <a:gridCol w="1057642">
                  <a:extLst>
                    <a:ext uri="{9D8B030D-6E8A-4147-A177-3AD203B41FA5}">
                      <a16:colId xmlns:a16="http://schemas.microsoft.com/office/drawing/2014/main" xmlns="" val="20004"/>
                    </a:ext>
                  </a:extLst>
                </a:gridCol>
                <a:gridCol w="1172325">
                  <a:extLst>
                    <a:ext uri="{9D8B030D-6E8A-4147-A177-3AD203B41FA5}">
                      <a16:colId xmlns:a16="http://schemas.microsoft.com/office/drawing/2014/main" xmlns="" val="20005"/>
                    </a:ext>
                  </a:extLst>
                </a:gridCol>
                <a:gridCol w="1121355">
                  <a:extLst>
                    <a:ext uri="{9D8B030D-6E8A-4147-A177-3AD203B41FA5}">
                      <a16:colId xmlns:a16="http://schemas.microsoft.com/office/drawing/2014/main" xmlns="" val="20006"/>
                    </a:ext>
                  </a:extLst>
                </a:gridCol>
                <a:gridCol w="1083127">
                  <a:extLst>
                    <a:ext uri="{9D8B030D-6E8A-4147-A177-3AD203B41FA5}">
                      <a16:colId xmlns:a16="http://schemas.microsoft.com/office/drawing/2014/main" xmlns="" val="20007"/>
                    </a:ext>
                  </a:extLst>
                </a:gridCol>
                <a:gridCol w="1070383">
                  <a:extLst>
                    <a:ext uri="{9D8B030D-6E8A-4147-A177-3AD203B41FA5}">
                      <a16:colId xmlns:a16="http://schemas.microsoft.com/office/drawing/2014/main" xmlns="" val="2864521929"/>
                    </a:ext>
                  </a:extLst>
                </a:gridCol>
                <a:gridCol w="1551917">
                  <a:extLst>
                    <a:ext uri="{9D8B030D-6E8A-4147-A177-3AD203B41FA5}">
                      <a16:colId xmlns:a16="http://schemas.microsoft.com/office/drawing/2014/main" xmlns="" val="20008"/>
                    </a:ext>
                  </a:extLst>
                </a:gridCol>
              </a:tblGrid>
              <a:tr h="608010">
                <a:tc>
                  <a:txBody>
                    <a:bodyPr/>
                    <a:lstStyle/>
                    <a:p>
                      <a:pPr algn="ctr"/>
                      <a:r>
                        <a:rPr lang="en-US" sz="1800" dirty="0"/>
                        <a:t>2011</a:t>
                      </a:r>
                    </a:p>
                  </a:txBody>
                  <a:tcPr marL="186331" marR="186331" anchor="ctr"/>
                </a:tc>
                <a:tc>
                  <a:txBody>
                    <a:bodyPr/>
                    <a:lstStyle/>
                    <a:p>
                      <a:pPr algn="ctr"/>
                      <a:r>
                        <a:rPr lang="en-US" sz="1800" dirty="0"/>
                        <a:t>2012</a:t>
                      </a:r>
                    </a:p>
                  </a:txBody>
                  <a:tcPr marL="186331" marR="186331" anchor="ctr"/>
                </a:tc>
                <a:tc>
                  <a:txBody>
                    <a:bodyPr/>
                    <a:lstStyle/>
                    <a:p>
                      <a:pPr algn="ctr"/>
                      <a:r>
                        <a:rPr lang="en-US" sz="1800" dirty="0"/>
                        <a:t>2013</a:t>
                      </a:r>
                    </a:p>
                  </a:txBody>
                  <a:tcPr marL="186331" marR="186331" anchor="ctr"/>
                </a:tc>
                <a:tc>
                  <a:txBody>
                    <a:bodyPr/>
                    <a:lstStyle/>
                    <a:p>
                      <a:pPr algn="ctr"/>
                      <a:r>
                        <a:rPr lang="en-US" sz="1800" dirty="0"/>
                        <a:t>2014</a:t>
                      </a:r>
                    </a:p>
                  </a:txBody>
                  <a:tcPr marL="186331" marR="186331" anchor="ctr"/>
                </a:tc>
                <a:tc>
                  <a:txBody>
                    <a:bodyPr/>
                    <a:lstStyle/>
                    <a:p>
                      <a:pPr algn="ctr"/>
                      <a:r>
                        <a:rPr lang="en-US" sz="1800" dirty="0"/>
                        <a:t>2015</a:t>
                      </a:r>
                    </a:p>
                  </a:txBody>
                  <a:tcPr marL="186331" marR="186331" anchor="ctr"/>
                </a:tc>
                <a:tc>
                  <a:txBody>
                    <a:bodyPr/>
                    <a:lstStyle/>
                    <a:p>
                      <a:pPr algn="ctr"/>
                      <a:r>
                        <a:rPr lang="en-US" sz="1800" dirty="0"/>
                        <a:t>2016</a:t>
                      </a:r>
                    </a:p>
                  </a:txBody>
                  <a:tcPr marL="186331" marR="186331" anchor="ctr"/>
                </a:tc>
                <a:tc>
                  <a:txBody>
                    <a:bodyPr/>
                    <a:lstStyle/>
                    <a:p>
                      <a:pPr algn="ctr"/>
                      <a:r>
                        <a:rPr lang="en-US" sz="1800" b="1" dirty="0"/>
                        <a:t>2017</a:t>
                      </a:r>
                    </a:p>
                  </a:txBody>
                  <a:tcPr marL="186331" marR="186331" anchor="ctr"/>
                </a:tc>
                <a:tc>
                  <a:txBody>
                    <a:bodyPr/>
                    <a:lstStyle/>
                    <a:p>
                      <a:pPr algn="ctr"/>
                      <a:r>
                        <a:rPr lang="en-US" sz="1800" b="1" dirty="0"/>
                        <a:t>2018</a:t>
                      </a:r>
                    </a:p>
                  </a:txBody>
                  <a:tcPr marL="186331" marR="186331" anchor="ctr"/>
                </a:tc>
                <a:tc>
                  <a:txBody>
                    <a:bodyPr/>
                    <a:lstStyle/>
                    <a:p>
                      <a:pPr algn="ctr"/>
                      <a:r>
                        <a:rPr lang="en-US" sz="1800" b="1" dirty="0"/>
                        <a:t>2019</a:t>
                      </a:r>
                    </a:p>
                  </a:txBody>
                  <a:tcPr marL="186331" marR="186331" anchor="ctr"/>
                </a:tc>
                <a:tc>
                  <a:txBody>
                    <a:bodyPr/>
                    <a:lstStyle/>
                    <a:p>
                      <a:pPr algn="ctr"/>
                      <a:r>
                        <a:rPr lang="en-US" sz="1800" dirty="0"/>
                        <a:t>8 year total</a:t>
                      </a:r>
                    </a:p>
                  </a:txBody>
                  <a:tcPr marL="186331" marR="186331" anchor="ctr"/>
                </a:tc>
                <a:extLst>
                  <a:ext uri="{0D108BD9-81ED-4DB2-BD59-A6C34878D82A}">
                    <a16:rowId xmlns:a16="http://schemas.microsoft.com/office/drawing/2014/main" xmlns="" val="10000"/>
                  </a:ext>
                </a:extLst>
              </a:tr>
              <a:tr h="661381">
                <a:tc>
                  <a:txBody>
                    <a:bodyPr/>
                    <a:lstStyle/>
                    <a:p>
                      <a:pPr algn="ctr"/>
                      <a:r>
                        <a:rPr lang="en-US" sz="1800" dirty="0"/>
                        <a:t>.745</a:t>
                      </a:r>
                    </a:p>
                  </a:txBody>
                  <a:tcPr marL="186331" marR="186331" anchor="ctr"/>
                </a:tc>
                <a:tc>
                  <a:txBody>
                    <a:bodyPr/>
                    <a:lstStyle/>
                    <a:p>
                      <a:pPr algn="ctr"/>
                      <a:r>
                        <a:rPr lang="en-US" sz="1800" dirty="0"/>
                        <a:t>.745</a:t>
                      </a:r>
                    </a:p>
                  </a:txBody>
                  <a:tcPr marL="186331" marR="186331" anchor="ctr"/>
                </a:tc>
                <a:tc>
                  <a:txBody>
                    <a:bodyPr/>
                    <a:lstStyle/>
                    <a:p>
                      <a:pPr algn="ctr"/>
                      <a:r>
                        <a:rPr lang="en-US" sz="1800" dirty="0"/>
                        <a:t>.756</a:t>
                      </a:r>
                    </a:p>
                  </a:txBody>
                  <a:tcPr marL="186331" marR="186331" anchor="ctr"/>
                </a:tc>
                <a:tc>
                  <a:txBody>
                    <a:bodyPr/>
                    <a:lstStyle/>
                    <a:p>
                      <a:pPr algn="ctr"/>
                      <a:r>
                        <a:rPr lang="en-US" sz="1800" dirty="0"/>
                        <a:t>.756</a:t>
                      </a:r>
                    </a:p>
                  </a:txBody>
                  <a:tcPr marL="186331" marR="186331" anchor="ctr"/>
                </a:tc>
                <a:tc>
                  <a:txBody>
                    <a:bodyPr/>
                    <a:lstStyle/>
                    <a:p>
                      <a:pPr algn="ctr"/>
                      <a:r>
                        <a:rPr lang="en-US" sz="1800" dirty="0"/>
                        <a:t>.766</a:t>
                      </a:r>
                    </a:p>
                  </a:txBody>
                  <a:tcPr marL="186331" marR="186331" anchor="ctr"/>
                </a:tc>
                <a:tc>
                  <a:txBody>
                    <a:bodyPr/>
                    <a:lstStyle/>
                    <a:p>
                      <a:pPr algn="ctr"/>
                      <a:r>
                        <a:rPr lang="en-US" sz="1800" dirty="0"/>
                        <a:t>.764</a:t>
                      </a:r>
                    </a:p>
                  </a:txBody>
                  <a:tcPr marL="186331" marR="186331" anchor="ctr"/>
                </a:tc>
                <a:tc>
                  <a:txBody>
                    <a:bodyPr/>
                    <a:lstStyle/>
                    <a:p>
                      <a:pPr algn="ctr"/>
                      <a:r>
                        <a:rPr lang="en-US" sz="1800" b="1" dirty="0"/>
                        <a:t>.761</a:t>
                      </a:r>
                    </a:p>
                  </a:txBody>
                  <a:tcPr marL="186331" marR="186331" anchor="ctr"/>
                </a:tc>
                <a:tc>
                  <a:txBody>
                    <a:bodyPr/>
                    <a:lstStyle/>
                    <a:p>
                      <a:pPr algn="ctr"/>
                      <a:r>
                        <a:rPr lang="en-US" sz="1800" b="1" dirty="0"/>
                        <a:t>.772</a:t>
                      </a:r>
                    </a:p>
                  </a:txBody>
                  <a:tcPr marL="186331" marR="186331" anchor="ctr"/>
                </a:tc>
                <a:tc>
                  <a:txBody>
                    <a:bodyPr/>
                    <a:lstStyle/>
                    <a:p>
                      <a:pPr algn="ctr"/>
                      <a:r>
                        <a:rPr lang="en-US" sz="1800" b="1" dirty="0"/>
                        <a:t>.791</a:t>
                      </a:r>
                    </a:p>
                  </a:txBody>
                  <a:tcPr marL="186331" marR="186331" anchor="ctr"/>
                </a:tc>
                <a:tc>
                  <a:txBody>
                    <a:bodyPr/>
                    <a:lstStyle/>
                    <a:p>
                      <a:pPr algn="ctr"/>
                      <a:r>
                        <a:rPr lang="en-US" sz="1800" dirty="0"/>
                        <a:t>4.6</a:t>
                      </a:r>
                      <a:r>
                        <a:rPr lang="en-US" sz="1800" baseline="0" dirty="0"/>
                        <a:t> cent increase</a:t>
                      </a:r>
                      <a:endParaRPr lang="en-US" sz="1800" dirty="0"/>
                    </a:p>
                  </a:txBody>
                  <a:tcPr marL="186331" marR="186331" anchor="ctr"/>
                </a:tc>
                <a:extLst>
                  <a:ext uri="{0D108BD9-81ED-4DB2-BD59-A6C34878D82A}">
                    <a16:rowId xmlns:a16="http://schemas.microsoft.com/office/drawing/2014/main" xmlns="" val="10001"/>
                  </a:ext>
                </a:extLst>
              </a:tr>
              <a:tr h="775308">
                <a:tc>
                  <a:txBody>
                    <a:bodyPr/>
                    <a:lstStyle/>
                    <a:p>
                      <a:endParaRPr lang="en-US" sz="1800" dirty="0"/>
                    </a:p>
                  </a:txBody>
                  <a:tcPr marL="186331" marR="186331"/>
                </a:tc>
                <a:tc>
                  <a:txBody>
                    <a:bodyPr/>
                    <a:lstStyle/>
                    <a:p>
                      <a:r>
                        <a:rPr lang="en-US" sz="1200" dirty="0"/>
                        <a:t>No</a:t>
                      </a:r>
                      <a:r>
                        <a:rPr lang="en-US" sz="1200" baseline="0" dirty="0"/>
                        <a:t> </a:t>
                      </a:r>
                    </a:p>
                    <a:p>
                      <a:r>
                        <a:rPr lang="en-US" sz="1200" baseline="0" dirty="0"/>
                        <a:t>Increase</a:t>
                      </a:r>
                      <a:endParaRPr lang="en-US" sz="1200" dirty="0"/>
                    </a:p>
                    <a:p>
                      <a:r>
                        <a:rPr lang="en-US" sz="1200" dirty="0"/>
                        <a:t>   </a:t>
                      </a:r>
                    </a:p>
                  </a:txBody>
                  <a:tcPr marL="186331" marR="186331"/>
                </a:tc>
                <a:tc>
                  <a:txBody>
                    <a:bodyPr/>
                    <a:lstStyle/>
                    <a:p>
                      <a:r>
                        <a:rPr lang="en-US" sz="1200" dirty="0"/>
                        <a:t>1.1 Cent Increase</a:t>
                      </a:r>
                    </a:p>
                  </a:txBody>
                  <a:tcPr marL="186331" marR="186331"/>
                </a:tc>
                <a:tc>
                  <a:txBody>
                    <a:bodyPr/>
                    <a:lstStyle/>
                    <a:p>
                      <a:r>
                        <a:rPr lang="en-US" sz="1200" baseline="0" dirty="0"/>
                        <a:t>No </a:t>
                      </a:r>
                      <a:r>
                        <a:rPr lang="en-US" sz="1200" dirty="0"/>
                        <a:t>Increase</a:t>
                      </a:r>
                    </a:p>
                  </a:txBody>
                  <a:tcPr marL="186331" marR="186331"/>
                </a:tc>
                <a:tc>
                  <a:txBody>
                    <a:bodyPr/>
                    <a:lstStyle/>
                    <a:p>
                      <a:r>
                        <a:rPr lang="en-US" sz="1200" dirty="0"/>
                        <a:t>1</a:t>
                      </a:r>
                      <a:r>
                        <a:rPr lang="en-US" sz="1200" baseline="0" dirty="0"/>
                        <a:t> cent</a:t>
                      </a:r>
                    </a:p>
                    <a:p>
                      <a:r>
                        <a:rPr lang="en-US" sz="1200" baseline="0" dirty="0"/>
                        <a:t>increase</a:t>
                      </a:r>
                      <a:endParaRPr lang="en-US" sz="1200" dirty="0"/>
                    </a:p>
                  </a:txBody>
                  <a:tcPr marL="186331" marR="186331"/>
                </a:tc>
                <a:tc>
                  <a:txBody>
                    <a:bodyPr/>
                    <a:lstStyle/>
                    <a:p>
                      <a:r>
                        <a:rPr lang="en-US" sz="1200" baseline="0" dirty="0"/>
                        <a:t>Slight Decrease</a:t>
                      </a:r>
                    </a:p>
                    <a:p>
                      <a:r>
                        <a:rPr lang="en-US" sz="1200" baseline="0" dirty="0"/>
                        <a:t>(.002)</a:t>
                      </a:r>
                    </a:p>
                  </a:txBody>
                  <a:tcPr marL="186331" marR="186331"/>
                </a:tc>
                <a:tc>
                  <a:txBody>
                    <a:bodyPr/>
                    <a:lstStyle/>
                    <a:p>
                      <a:r>
                        <a:rPr lang="en-US" sz="1200" b="1" dirty="0"/>
                        <a:t>Slight Decrease</a:t>
                      </a:r>
                    </a:p>
                    <a:p>
                      <a:r>
                        <a:rPr lang="en-US" sz="1200" b="1" dirty="0"/>
                        <a:t>(.003)</a:t>
                      </a:r>
                    </a:p>
                  </a:txBody>
                  <a:tcPr marL="186331" marR="186331"/>
                </a:tc>
                <a:tc>
                  <a:txBody>
                    <a:bodyPr/>
                    <a:lstStyle/>
                    <a:p>
                      <a:r>
                        <a:rPr lang="en-US" sz="1200" b="1" dirty="0"/>
                        <a:t>1 cent </a:t>
                      </a:r>
                    </a:p>
                    <a:p>
                      <a:r>
                        <a:rPr lang="en-US" sz="1200" b="1" dirty="0"/>
                        <a:t>increase</a:t>
                      </a:r>
                    </a:p>
                  </a:txBody>
                  <a:tcPr marL="186331" marR="186331"/>
                </a:tc>
                <a:tc>
                  <a:txBody>
                    <a:bodyPr/>
                    <a:lstStyle/>
                    <a:p>
                      <a:r>
                        <a:rPr lang="en-US" sz="1200" b="1" dirty="0"/>
                        <a:t>1.9 cent increase</a:t>
                      </a:r>
                    </a:p>
                  </a:txBody>
                  <a:tcPr marL="186331" marR="186331"/>
                </a:tc>
                <a:tc>
                  <a:txBody>
                    <a:bodyPr/>
                    <a:lstStyle/>
                    <a:p>
                      <a:r>
                        <a:rPr lang="en-US" sz="1200" baseline="0" dirty="0"/>
                        <a:t>4.6  cent increase Over 9 Budgets</a:t>
                      </a:r>
                      <a:endParaRPr lang="en-US" sz="1200" dirty="0"/>
                    </a:p>
                  </a:txBody>
                  <a:tcPr marL="186331" marR="186331"/>
                </a:tc>
                <a:extLst>
                  <a:ext uri="{0D108BD9-81ED-4DB2-BD59-A6C34878D82A}">
                    <a16:rowId xmlns:a16="http://schemas.microsoft.com/office/drawing/2014/main" xmlns="" val="10002"/>
                  </a:ext>
                </a:extLst>
              </a:tr>
            </a:tbl>
          </a:graphicData>
        </a:graphic>
      </p:graphicFrame>
      <p:sp>
        <p:nvSpPr>
          <p:cNvPr id="3" name="Slide Number Placeholder 2"/>
          <p:cNvSpPr>
            <a:spLocks noGrp="1"/>
          </p:cNvSpPr>
          <p:nvPr>
            <p:ph type="sldNum" sz="quarter" idx="12"/>
          </p:nvPr>
        </p:nvSpPr>
        <p:spPr>
          <a:xfrm>
            <a:off x="5517562" y="6281738"/>
            <a:ext cx="727787" cy="447536"/>
          </a:xfrm>
          <a:prstGeom prst="rect">
            <a:avLst/>
          </a:prstGeom>
        </p:spPr>
        <p:txBody>
          <a:bodyPr/>
          <a:lstStyle/>
          <a:p>
            <a:fld id="{43A4A276-EE60-4D74-8C83-0F53B477F5CF}" type="slidenum">
              <a:rPr lang="en-US" sz="800" smtClean="0">
                <a:latin typeface="Arial" panose="020B0604020202020204" pitchFamily="34" charset="0"/>
                <a:cs typeface="Arial" panose="020B0604020202020204" pitchFamily="34" charset="0"/>
              </a:rPr>
              <a:t>10</a:t>
            </a:fld>
            <a:endParaRPr lang="en-US" sz="800" dirty="0">
              <a:latin typeface="Arial" panose="020B0604020202020204" pitchFamily="34" charset="0"/>
              <a:cs typeface="Arial" panose="020B0604020202020204" pitchFamily="34" charset="0"/>
            </a:endParaRPr>
          </a:p>
        </p:txBody>
      </p:sp>
      <p:graphicFrame>
        <p:nvGraphicFramePr>
          <p:cNvPr id="8" name="Content Placeholder 7"/>
          <p:cNvGraphicFramePr>
            <a:graphicFrameLocks noGrp="1"/>
          </p:cNvGraphicFramePr>
          <p:nvPr>
            <p:ph sz="half" idx="4294967295"/>
            <p:extLst/>
          </p:nvPr>
        </p:nvGraphicFramePr>
        <p:xfrm flipH="1">
          <a:off x="12125325" y="1600200"/>
          <a:ext cx="66675" cy="4681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3392766346"/>
              </p:ext>
            </p:extLst>
          </p:nvPr>
        </p:nvGraphicFramePr>
        <p:xfrm>
          <a:off x="-195939" y="3612039"/>
          <a:ext cx="11249202" cy="1584426"/>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2396888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E74073-1F2B-4335-86EF-193E358CC5EA}"/>
              </a:ext>
            </a:extLst>
          </p:cNvPr>
          <p:cNvSpPr>
            <a:spLocks noGrp="1"/>
          </p:cNvSpPr>
          <p:nvPr>
            <p:ph type="title"/>
          </p:nvPr>
        </p:nvSpPr>
        <p:spPr>
          <a:xfrm rot="10800000" flipV="1">
            <a:off x="676586" y="4948314"/>
            <a:ext cx="9158288" cy="1147439"/>
          </a:xfrm>
        </p:spPr>
        <p:txBody>
          <a:bodyPr>
            <a:noAutofit/>
          </a:bodyPr>
          <a:lstStyle/>
          <a:p>
            <a:r>
              <a:rPr lang="en-US" sz="2400" cap="none" dirty="0">
                <a:latin typeface="Arial" panose="020B0604020202020204" pitchFamily="34" charset="0"/>
                <a:cs typeface="Arial" panose="020B0604020202020204" pitchFamily="34" charset="0"/>
              </a:rPr>
              <a:t>The Township Council meetings are broadcast live on Livestream. The recordings and the live feed can be accessed through the DelranTownship.org web site.  </a:t>
            </a:r>
          </a:p>
        </p:txBody>
      </p:sp>
      <p:sp>
        <p:nvSpPr>
          <p:cNvPr id="4" name="Slide Number Placeholder 3">
            <a:extLst>
              <a:ext uri="{FF2B5EF4-FFF2-40B4-BE49-F238E27FC236}">
                <a16:creationId xmlns:a16="http://schemas.microsoft.com/office/drawing/2014/main" xmlns="" id="{267F6C05-7576-4936-BDC2-6BA5A14C39AC}"/>
              </a:ext>
            </a:extLst>
          </p:cNvPr>
          <p:cNvSpPr>
            <a:spLocks noGrp="1"/>
          </p:cNvSpPr>
          <p:nvPr>
            <p:ph type="sldNum" sz="quarter" idx="12"/>
          </p:nvPr>
        </p:nvSpPr>
        <p:spPr>
          <a:xfrm>
            <a:off x="4767309" y="6294268"/>
            <a:ext cx="674704" cy="470516"/>
          </a:xfrm>
        </p:spPr>
        <p:txBody>
          <a:bodyPr/>
          <a:lstStyle/>
          <a:p>
            <a:fld id="{D57F1E4F-1CFF-5643-939E-217C01CDF565}" type="slidenum">
              <a:rPr lang="en-US" sz="800" smtClean="0">
                <a:latin typeface="Arial" panose="020B0604020202020204" pitchFamily="34" charset="0"/>
                <a:cs typeface="Arial" panose="020B0604020202020204" pitchFamily="34" charset="0"/>
              </a:rPr>
              <a:pPr/>
              <a:t>11</a:t>
            </a:fld>
            <a:endParaRPr lang="en-US" sz="800"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xmlns="" id="{1F30695B-98BF-4E20-8B91-B1F52976CBA3}"/>
              </a:ext>
            </a:extLst>
          </p:cNvPr>
          <p:cNvPicPr>
            <a:picLocks noGrp="1" noChangeAspect="1"/>
          </p:cNvPicPr>
          <p:nvPr>
            <p:ph idx="1"/>
          </p:nvPr>
        </p:nvPicPr>
        <p:blipFill rotWithShape="1">
          <a:blip r:embed="rId2"/>
          <a:srcRect l="17162" t="43406" r="15010" b="7993"/>
          <a:stretch/>
        </p:blipFill>
        <p:spPr>
          <a:xfrm>
            <a:off x="812800" y="1168400"/>
            <a:ext cx="8885860" cy="3581400"/>
          </a:xfrm>
          <a:ln w="25400">
            <a:solidFill>
              <a:schemeClr val="bg1"/>
            </a:solidFill>
          </a:ln>
          <a:effectLst>
            <a:outerShdw blurRad="50800" dist="63500" dir="2700000" algn="tl" rotWithShape="0">
              <a:schemeClr val="bg1">
                <a:alpha val="40000"/>
              </a:schemeClr>
            </a:outerShdw>
          </a:effectLst>
        </p:spPr>
      </p:pic>
      <p:sp>
        <p:nvSpPr>
          <p:cNvPr id="5" name="TextBox 4">
            <a:extLst>
              <a:ext uri="{FF2B5EF4-FFF2-40B4-BE49-F238E27FC236}">
                <a16:creationId xmlns:a16="http://schemas.microsoft.com/office/drawing/2014/main" xmlns="" id="{FB34AF23-F8D7-4278-9192-24B067E2C885}"/>
              </a:ext>
            </a:extLst>
          </p:cNvPr>
          <p:cNvSpPr txBox="1"/>
          <p:nvPr/>
        </p:nvSpPr>
        <p:spPr>
          <a:xfrm>
            <a:off x="812800" y="446145"/>
            <a:ext cx="5497250" cy="584775"/>
          </a:xfrm>
          <a:prstGeom prst="rect">
            <a:avLst/>
          </a:prstGeom>
          <a:noFill/>
        </p:spPr>
        <p:txBody>
          <a:bodyPr wrap="square" rtlCol="0">
            <a:spAutoFit/>
          </a:bodyPr>
          <a:lstStyle/>
          <a:p>
            <a:pPr algn="l"/>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TRANSPARENCY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1838433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015" y="247934"/>
            <a:ext cx="11350304" cy="1039778"/>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 Year History - Amount Raised by Taxation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6867981"/>
              </p:ext>
            </p:extLst>
          </p:nvPr>
        </p:nvGraphicFramePr>
        <p:xfrm>
          <a:off x="205530" y="1287712"/>
          <a:ext cx="11350304" cy="1059446"/>
        </p:xfrm>
        <a:graphic>
          <a:graphicData uri="http://schemas.openxmlformats.org/drawingml/2006/table">
            <a:tbl>
              <a:tblPr firstRow="1" bandRow="1">
                <a:tableStyleId>{5C22544A-7EE6-4342-B048-85BDC9FD1C3A}</a:tableStyleId>
              </a:tblPr>
              <a:tblGrid>
                <a:gridCol w="1209659">
                  <a:extLst>
                    <a:ext uri="{9D8B030D-6E8A-4147-A177-3AD203B41FA5}">
                      <a16:colId xmlns:a16="http://schemas.microsoft.com/office/drawing/2014/main" xmlns="" val="20000"/>
                    </a:ext>
                  </a:extLst>
                </a:gridCol>
                <a:gridCol w="1175822">
                  <a:extLst>
                    <a:ext uri="{9D8B030D-6E8A-4147-A177-3AD203B41FA5}">
                      <a16:colId xmlns:a16="http://schemas.microsoft.com/office/drawing/2014/main" xmlns="" val="20001"/>
                    </a:ext>
                  </a:extLst>
                </a:gridCol>
                <a:gridCol w="1205007">
                  <a:extLst>
                    <a:ext uri="{9D8B030D-6E8A-4147-A177-3AD203B41FA5}">
                      <a16:colId xmlns:a16="http://schemas.microsoft.com/office/drawing/2014/main" xmlns="" val="20002"/>
                    </a:ext>
                  </a:extLst>
                </a:gridCol>
                <a:gridCol w="1308683">
                  <a:extLst>
                    <a:ext uri="{9D8B030D-6E8A-4147-A177-3AD203B41FA5}">
                      <a16:colId xmlns:a16="http://schemas.microsoft.com/office/drawing/2014/main" xmlns="" val="20003"/>
                    </a:ext>
                  </a:extLst>
                </a:gridCol>
                <a:gridCol w="1317071">
                  <a:extLst>
                    <a:ext uri="{9D8B030D-6E8A-4147-A177-3AD203B41FA5}">
                      <a16:colId xmlns:a16="http://schemas.microsoft.com/office/drawing/2014/main" xmlns="" val="20004"/>
                    </a:ext>
                  </a:extLst>
                </a:gridCol>
                <a:gridCol w="1426129">
                  <a:extLst>
                    <a:ext uri="{9D8B030D-6E8A-4147-A177-3AD203B41FA5}">
                      <a16:colId xmlns:a16="http://schemas.microsoft.com/office/drawing/2014/main" xmlns="" val="20005"/>
                    </a:ext>
                  </a:extLst>
                </a:gridCol>
                <a:gridCol w="1359016">
                  <a:extLst>
                    <a:ext uri="{9D8B030D-6E8A-4147-A177-3AD203B41FA5}">
                      <a16:colId xmlns:a16="http://schemas.microsoft.com/office/drawing/2014/main" xmlns="" val="20006"/>
                    </a:ext>
                  </a:extLst>
                </a:gridCol>
                <a:gridCol w="1166070">
                  <a:extLst>
                    <a:ext uri="{9D8B030D-6E8A-4147-A177-3AD203B41FA5}">
                      <a16:colId xmlns:a16="http://schemas.microsoft.com/office/drawing/2014/main" xmlns="" val="20007"/>
                    </a:ext>
                  </a:extLst>
                </a:gridCol>
                <a:gridCol w="1182847">
                  <a:extLst>
                    <a:ext uri="{9D8B030D-6E8A-4147-A177-3AD203B41FA5}">
                      <a16:colId xmlns:a16="http://schemas.microsoft.com/office/drawing/2014/main" xmlns="" val="957349165"/>
                    </a:ext>
                  </a:extLst>
                </a:gridCol>
              </a:tblGrid>
              <a:tr h="491381">
                <a:tc>
                  <a:txBody>
                    <a:bodyPr/>
                    <a:lstStyle/>
                    <a:p>
                      <a:pPr algn="ctr"/>
                      <a:r>
                        <a:rPr lang="en-US" dirty="0"/>
                        <a:t>2011</a:t>
                      </a:r>
                    </a:p>
                  </a:txBody>
                  <a:tcPr marL="88487" marR="88487"/>
                </a:tc>
                <a:tc>
                  <a:txBody>
                    <a:bodyPr/>
                    <a:lstStyle/>
                    <a:p>
                      <a:pPr algn="ctr"/>
                      <a:r>
                        <a:rPr lang="en-US" dirty="0"/>
                        <a:t>2012</a:t>
                      </a:r>
                    </a:p>
                  </a:txBody>
                  <a:tcPr marL="88487" marR="88487"/>
                </a:tc>
                <a:tc>
                  <a:txBody>
                    <a:bodyPr/>
                    <a:lstStyle/>
                    <a:p>
                      <a:pPr algn="ctr"/>
                      <a:r>
                        <a:rPr lang="en-US" dirty="0"/>
                        <a:t>2013</a:t>
                      </a:r>
                    </a:p>
                  </a:txBody>
                  <a:tcPr marL="88487" marR="88487"/>
                </a:tc>
                <a:tc>
                  <a:txBody>
                    <a:bodyPr/>
                    <a:lstStyle/>
                    <a:p>
                      <a:pPr algn="ctr"/>
                      <a:r>
                        <a:rPr lang="en-US" dirty="0"/>
                        <a:t>2014</a:t>
                      </a:r>
                    </a:p>
                  </a:txBody>
                  <a:tcPr marL="88487" marR="88487"/>
                </a:tc>
                <a:tc>
                  <a:txBody>
                    <a:bodyPr/>
                    <a:lstStyle/>
                    <a:p>
                      <a:pPr algn="ctr"/>
                      <a:r>
                        <a:rPr lang="en-US" dirty="0"/>
                        <a:t>2015</a:t>
                      </a:r>
                    </a:p>
                  </a:txBody>
                  <a:tcPr marL="88487" marR="88487"/>
                </a:tc>
                <a:tc>
                  <a:txBody>
                    <a:bodyPr/>
                    <a:lstStyle/>
                    <a:p>
                      <a:pPr algn="ctr"/>
                      <a:r>
                        <a:rPr lang="en-US" dirty="0"/>
                        <a:t>2016</a:t>
                      </a:r>
                    </a:p>
                  </a:txBody>
                  <a:tcPr marL="88487" marR="88487"/>
                </a:tc>
                <a:tc>
                  <a:txBody>
                    <a:bodyPr/>
                    <a:lstStyle/>
                    <a:p>
                      <a:pPr algn="ctr"/>
                      <a:r>
                        <a:rPr lang="en-US" dirty="0"/>
                        <a:t>2017</a:t>
                      </a:r>
                    </a:p>
                  </a:txBody>
                  <a:tcPr marL="88487" marR="88487"/>
                </a:tc>
                <a:tc>
                  <a:txBody>
                    <a:bodyPr/>
                    <a:lstStyle/>
                    <a:p>
                      <a:pPr algn="ctr"/>
                      <a:r>
                        <a:rPr lang="en-US" dirty="0"/>
                        <a:t>2018</a:t>
                      </a:r>
                    </a:p>
                  </a:txBody>
                  <a:tcPr marL="88487" marR="88487"/>
                </a:tc>
                <a:tc>
                  <a:txBody>
                    <a:bodyPr/>
                    <a:lstStyle/>
                    <a:p>
                      <a:pPr algn="ctr"/>
                      <a:r>
                        <a:rPr lang="en-US" dirty="0"/>
                        <a:t>2019</a:t>
                      </a:r>
                    </a:p>
                  </a:txBody>
                  <a:tcPr marL="88487" marR="88487"/>
                </a:tc>
                <a:extLst>
                  <a:ext uri="{0D108BD9-81ED-4DB2-BD59-A6C34878D82A}">
                    <a16:rowId xmlns:a16="http://schemas.microsoft.com/office/drawing/2014/main" xmlns="" val="10000"/>
                  </a:ext>
                </a:extLst>
              </a:tr>
              <a:tr h="568065">
                <a:tc>
                  <a:txBody>
                    <a:bodyPr/>
                    <a:lstStyle/>
                    <a:p>
                      <a:pPr algn="ctr"/>
                      <a:r>
                        <a:rPr lang="en-US" sz="1400" dirty="0">
                          <a:solidFill>
                            <a:schemeClr val="tx1"/>
                          </a:solidFill>
                          <a:effectLst>
                            <a:outerShdw blurRad="38100" dist="38100" dir="2700000" algn="tl">
                              <a:srgbClr val="000000">
                                <a:alpha val="43137"/>
                              </a:srgbClr>
                            </a:outerShdw>
                          </a:effectLst>
                        </a:rPr>
                        <a:t>$</a:t>
                      </a:r>
                      <a:r>
                        <a:rPr lang="en-US" sz="1400" baseline="0" dirty="0">
                          <a:solidFill>
                            <a:schemeClr val="tx1"/>
                          </a:solidFill>
                          <a:effectLst>
                            <a:outerShdw blurRad="38100" dist="38100" dir="2700000" algn="tl">
                              <a:srgbClr val="000000">
                                <a:alpha val="43137"/>
                              </a:srgbClr>
                            </a:outerShdw>
                          </a:effectLst>
                        </a:rPr>
                        <a:t>10,704,500</a:t>
                      </a:r>
                    </a:p>
                  </a:txBody>
                  <a:tcPr marL="88487" marR="88487" anchor="ctr">
                    <a:noFill/>
                  </a:tcPr>
                </a:tc>
                <a:tc>
                  <a:txBody>
                    <a:bodyPr/>
                    <a:lstStyle/>
                    <a:p>
                      <a:pPr algn="ctr"/>
                      <a:r>
                        <a:rPr lang="en-US" sz="1400" dirty="0">
                          <a:solidFill>
                            <a:schemeClr val="tx1"/>
                          </a:solidFill>
                          <a:effectLst>
                            <a:outerShdw blurRad="38100" dist="38100" dir="2700000" algn="tl">
                              <a:srgbClr val="000000">
                                <a:alpha val="43137"/>
                              </a:srgbClr>
                            </a:outerShdw>
                          </a:effectLst>
                        </a:rPr>
                        <a:t>$</a:t>
                      </a:r>
                      <a:r>
                        <a:rPr lang="en-US" sz="1400" baseline="0" dirty="0">
                          <a:solidFill>
                            <a:schemeClr val="tx1"/>
                          </a:solidFill>
                          <a:effectLst>
                            <a:outerShdw blurRad="38100" dist="38100" dir="2700000" algn="tl">
                              <a:srgbClr val="000000">
                                <a:alpha val="43137"/>
                              </a:srgbClr>
                            </a:outerShdw>
                          </a:effectLst>
                        </a:rPr>
                        <a:t>10,500,000</a:t>
                      </a:r>
                    </a:p>
                  </a:txBody>
                  <a:tcPr marL="88487" marR="88487" anchor="ctr">
                    <a:noFill/>
                  </a:tcPr>
                </a:tc>
                <a:tc>
                  <a:txBody>
                    <a:bodyPr/>
                    <a:lstStyle/>
                    <a:p>
                      <a:pPr algn="ctr"/>
                      <a:r>
                        <a:rPr lang="en-US" sz="1400" dirty="0">
                          <a:solidFill>
                            <a:schemeClr val="tx1"/>
                          </a:solidFill>
                          <a:effectLst>
                            <a:outerShdw blurRad="38100" dist="38100" dir="2700000" algn="tl">
                              <a:srgbClr val="000000">
                                <a:alpha val="43137"/>
                              </a:srgbClr>
                            </a:outerShdw>
                          </a:effectLst>
                        </a:rPr>
                        <a:t>$</a:t>
                      </a:r>
                      <a:r>
                        <a:rPr lang="en-US" sz="1400" baseline="0" dirty="0">
                          <a:solidFill>
                            <a:schemeClr val="tx1"/>
                          </a:solidFill>
                          <a:effectLst>
                            <a:outerShdw blurRad="38100" dist="38100" dir="2700000" algn="tl">
                              <a:srgbClr val="000000">
                                <a:alpha val="43137"/>
                              </a:srgbClr>
                            </a:outerShdw>
                          </a:effectLst>
                        </a:rPr>
                        <a:t>10,649,000</a:t>
                      </a:r>
                    </a:p>
                  </a:txBody>
                  <a:tcPr marL="88487" marR="88487" anchor="ctr">
                    <a:noFill/>
                  </a:tcPr>
                </a:tc>
                <a:tc>
                  <a:txBody>
                    <a:bodyPr/>
                    <a:lstStyle/>
                    <a:p>
                      <a:pPr algn="ctr"/>
                      <a:r>
                        <a:rPr lang="en-US" sz="1400" dirty="0">
                          <a:solidFill>
                            <a:schemeClr val="tx1"/>
                          </a:solidFill>
                          <a:effectLst>
                            <a:outerShdw blurRad="38100" dist="38100" dir="2700000" algn="tl">
                              <a:srgbClr val="000000">
                                <a:alpha val="43137"/>
                              </a:srgbClr>
                            </a:outerShdw>
                          </a:effectLst>
                        </a:rPr>
                        <a:t>$</a:t>
                      </a:r>
                      <a:r>
                        <a:rPr lang="en-US" sz="1400" baseline="0" dirty="0">
                          <a:solidFill>
                            <a:schemeClr val="tx1"/>
                          </a:solidFill>
                          <a:effectLst>
                            <a:outerShdw blurRad="38100" dist="38100" dir="2700000" algn="tl">
                              <a:srgbClr val="000000">
                                <a:alpha val="43137"/>
                              </a:srgbClr>
                            </a:outerShdw>
                          </a:effectLst>
                        </a:rPr>
                        <a:t>10,610,000</a:t>
                      </a:r>
                    </a:p>
                  </a:txBody>
                  <a:tcPr marL="88487" marR="88487" anchor="ctr">
                    <a:noFill/>
                  </a:tcPr>
                </a:tc>
                <a:tc>
                  <a:txBody>
                    <a:bodyPr/>
                    <a:lstStyle/>
                    <a:p>
                      <a:pPr algn="ctr"/>
                      <a:r>
                        <a:rPr lang="en-US" sz="1400" dirty="0">
                          <a:solidFill>
                            <a:schemeClr val="tx1"/>
                          </a:solidFill>
                          <a:effectLst>
                            <a:outerShdw blurRad="38100" dist="38100" dir="2700000" algn="tl">
                              <a:srgbClr val="000000">
                                <a:alpha val="43137"/>
                              </a:srgbClr>
                            </a:outerShdw>
                          </a:effectLst>
                        </a:rPr>
                        <a:t>$</a:t>
                      </a:r>
                      <a:r>
                        <a:rPr lang="en-US" sz="1400" baseline="0" dirty="0">
                          <a:solidFill>
                            <a:schemeClr val="tx1"/>
                          </a:solidFill>
                          <a:effectLst>
                            <a:outerShdw blurRad="38100" dist="38100" dir="2700000" algn="tl">
                              <a:srgbClr val="000000">
                                <a:alpha val="43137"/>
                              </a:srgbClr>
                            </a:outerShdw>
                          </a:effectLst>
                        </a:rPr>
                        <a:t>10,722,000</a:t>
                      </a:r>
                    </a:p>
                  </a:txBody>
                  <a:tcPr marL="88487" marR="88487" anchor="ctr">
                    <a:noFill/>
                  </a:tcPr>
                </a:tc>
                <a:tc>
                  <a:txBody>
                    <a:bodyPr/>
                    <a:lstStyle/>
                    <a:p>
                      <a:pPr algn="ctr"/>
                      <a:r>
                        <a:rPr lang="en-US" sz="1400" dirty="0">
                          <a:solidFill>
                            <a:schemeClr val="tx1"/>
                          </a:solidFill>
                          <a:effectLst>
                            <a:outerShdw blurRad="38100" dist="38100" dir="2700000" algn="tl">
                              <a:srgbClr val="000000">
                                <a:alpha val="43137"/>
                              </a:srgbClr>
                            </a:outerShdw>
                          </a:effectLst>
                        </a:rPr>
                        <a:t>$10,721,788</a:t>
                      </a:r>
                    </a:p>
                  </a:txBody>
                  <a:tcPr marL="88487" marR="88487" anchor="ctr">
                    <a:noFill/>
                  </a:tcPr>
                </a:tc>
                <a:tc>
                  <a:txBody>
                    <a:bodyPr/>
                    <a:lstStyle/>
                    <a:p>
                      <a:pPr algn="ctr"/>
                      <a:r>
                        <a:rPr lang="en-US" sz="1400" baseline="0" dirty="0">
                          <a:solidFill>
                            <a:schemeClr val="tx1"/>
                          </a:solidFill>
                          <a:effectLst>
                            <a:outerShdw blurRad="38100" dist="38100" dir="2700000" algn="tl">
                              <a:srgbClr val="000000">
                                <a:alpha val="43137"/>
                              </a:srgbClr>
                            </a:outerShdw>
                          </a:effectLst>
                        </a:rPr>
                        <a:t>$10,713,000</a:t>
                      </a:r>
                    </a:p>
                  </a:txBody>
                  <a:tcPr marL="88487" marR="88487" anchor="ctr">
                    <a:noFill/>
                  </a:tcPr>
                </a:tc>
                <a:tc>
                  <a:txBody>
                    <a:bodyPr/>
                    <a:lstStyle/>
                    <a:p>
                      <a:pPr algn="ctr"/>
                      <a:r>
                        <a:rPr lang="en-US" sz="1400" baseline="0" dirty="0">
                          <a:solidFill>
                            <a:schemeClr val="tx1"/>
                          </a:solidFill>
                          <a:effectLst>
                            <a:outerShdw blurRad="38100" dist="38100" dir="2700000" algn="tl">
                              <a:srgbClr val="000000">
                                <a:alpha val="43137"/>
                              </a:srgbClr>
                            </a:outerShdw>
                          </a:effectLst>
                        </a:rPr>
                        <a:t>10,902,313</a:t>
                      </a:r>
                    </a:p>
                  </a:txBody>
                  <a:tcPr marL="88487" marR="88487" anchor="ctr">
                    <a:noFill/>
                  </a:tcPr>
                </a:tc>
                <a:tc>
                  <a:txBody>
                    <a:bodyPr/>
                    <a:lstStyle/>
                    <a:p>
                      <a:pPr algn="ctr"/>
                      <a:r>
                        <a:rPr lang="en-US" sz="1400" baseline="0" dirty="0">
                          <a:solidFill>
                            <a:schemeClr val="tx1"/>
                          </a:solidFill>
                          <a:effectLst>
                            <a:outerShdw blurRad="38100" dist="38100" dir="2700000" algn="tl">
                              <a:srgbClr val="000000">
                                <a:alpha val="43137"/>
                              </a:srgbClr>
                            </a:outerShdw>
                          </a:effectLst>
                        </a:rPr>
                        <a:t>$11,201,613</a:t>
                      </a:r>
                    </a:p>
                  </a:txBody>
                  <a:tcPr marL="88487" marR="88487" anchor="ctr">
                    <a:noFill/>
                  </a:tcPr>
                </a:tc>
                <a:extLst>
                  <a:ext uri="{0D108BD9-81ED-4DB2-BD59-A6C34878D82A}">
                    <a16:rowId xmlns:a16="http://schemas.microsoft.com/office/drawing/2014/main" xmlns="" val="10001"/>
                  </a:ext>
                </a:extLst>
              </a:tr>
            </a:tbl>
          </a:graphicData>
        </a:graphic>
      </p:graphicFrame>
      <p:sp>
        <p:nvSpPr>
          <p:cNvPr id="3" name="Slide Number Placeholder 2"/>
          <p:cNvSpPr>
            <a:spLocks noGrp="1"/>
          </p:cNvSpPr>
          <p:nvPr>
            <p:ph type="sldNum" sz="quarter" idx="12"/>
          </p:nvPr>
        </p:nvSpPr>
        <p:spPr>
          <a:xfrm>
            <a:off x="5880682" y="5712903"/>
            <a:ext cx="748717" cy="76409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10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graphicFrame>
        <p:nvGraphicFramePr>
          <p:cNvPr id="5" name="Chart 4"/>
          <p:cNvGraphicFramePr/>
          <p:nvPr>
            <p:extLst/>
          </p:nvPr>
        </p:nvGraphicFramePr>
        <p:xfrm flipH="1">
          <a:off x="3627120" y="5161281"/>
          <a:ext cx="45719" cy="457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1607503983"/>
              </p:ext>
            </p:extLst>
          </p:nvPr>
        </p:nvGraphicFramePr>
        <p:xfrm>
          <a:off x="1231244" y="2747056"/>
          <a:ext cx="9621846" cy="336819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1183930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CD2EA-AA3F-4DF5-8EFF-D8228BBDDA88}"/>
              </a:ext>
            </a:extLst>
          </p:cNvPr>
          <p:cNvSpPr>
            <a:spLocks noGrp="1"/>
          </p:cNvSpPr>
          <p:nvPr>
            <p:ph type="title"/>
          </p:nvPr>
        </p:nvSpPr>
        <p:spPr>
          <a:xfrm>
            <a:off x="617999" y="191316"/>
            <a:ext cx="12026900" cy="625989"/>
          </a:xfrm>
        </p:spPr>
        <p:txBody>
          <a:bodyPr>
            <a:no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 Tax Bill </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 upon average assessment of $211,000)</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2F4F3D95-3414-49DA-95AE-834155870FA0}"/>
              </a:ext>
            </a:extLst>
          </p:cNvPr>
          <p:cNvSpPr>
            <a:spLocks noGrp="1"/>
          </p:cNvSpPr>
          <p:nvPr>
            <p:ph type="sldNum" sz="quarter" idx="12"/>
          </p:nvPr>
        </p:nvSpPr>
        <p:spPr>
          <a:xfrm>
            <a:off x="4618499" y="6258757"/>
            <a:ext cx="665825" cy="474955"/>
          </a:xfrm>
        </p:spPr>
        <p:txBody>
          <a:bodyPr/>
          <a:lstStyle/>
          <a:p>
            <a:fld id="{D57F1E4F-1CFF-5643-939E-217C01CDF565}" type="slidenum">
              <a:rPr lang="en-US" sz="800" smtClean="0">
                <a:latin typeface="Arial" panose="020B0604020202020204" pitchFamily="34" charset="0"/>
                <a:cs typeface="Arial" panose="020B0604020202020204" pitchFamily="34" charset="0"/>
              </a:rPr>
              <a:pPr/>
              <a:t>13</a:t>
            </a:fld>
            <a:endParaRPr lang="en-US" sz="800" dirty="0">
              <a:latin typeface="Arial" panose="020B0604020202020204" pitchFamily="34" charset="0"/>
              <a:cs typeface="Arial" panose="020B0604020202020204" pitchFamily="34" charset="0"/>
            </a:endParaRPr>
          </a:p>
        </p:txBody>
      </p:sp>
      <p:pic>
        <p:nvPicPr>
          <p:cNvPr id="18" name="Content Placeholder 17">
            <a:extLst>
              <a:ext uri="{FF2B5EF4-FFF2-40B4-BE49-F238E27FC236}">
                <a16:creationId xmlns:a16="http://schemas.microsoft.com/office/drawing/2014/main" xmlns="" id="{3320E1C4-5F49-4950-AFD7-1E57A502EFB1}"/>
              </a:ext>
            </a:extLst>
          </p:cNvPr>
          <p:cNvPicPr>
            <a:picLocks noGrp="1" noChangeAspect="1"/>
          </p:cNvPicPr>
          <p:nvPr>
            <p:ph idx="1"/>
          </p:nvPr>
        </p:nvPicPr>
        <p:blipFill>
          <a:blip r:embed="rId2"/>
          <a:stretch>
            <a:fillRect/>
          </a:stretch>
        </p:blipFill>
        <p:spPr>
          <a:xfrm>
            <a:off x="726831" y="949569"/>
            <a:ext cx="8175869" cy="5122365"/>
          </a:xfrm>
          <a:ln w="25400">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4170930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295941"/>
            <a:ext cx="8228202" cy="552275"/>
          </a:xfrm>
        </p:spPr>
        <p:txBody>
          <a:bodyPr>
            <a:no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Analysis of Fund Balance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90329663"/>
              </p:ext>
            </p:extLst>
          </p:nvPr>
        </p:nvGraphicFramePr>
        <p:xfrm>
          <a:off x="660400" y="1053606"/>
          <a:ext cx="8376825" cy="4948771"/>
        </p:xfrm>
        <a:graphic>
          <a:graphicData uri="http://schemas.openxmlformats.org/drawingml/2006/table">
            <a:tbl>
              <a:tblPr firstRow="1" bandRow="1">
                <a:tableStyleId>{5C22544A-7EE6-4342-B048-85BDC9FD1C3A}</a:tableStyleId>
              </a:tblPr>
              <a:tblGrid>
                <a:gridCol w="1616580">
                  <a:extLst>
                    <a:ext uri="{9D8B030D-6E8A-4147-A177-3AD203B41FA5}">
                      <a16:colId xmlns:a16="http://schemas.microsoft.com/office/drawing/2014/main" xmlns="" val="20000"/>
                    </a:ext>
                  </a:extLst>
                </a:gridCol>
                <a:gridCol w="1507620">
                  <a:extLst>
                    <a:ext uri="{9D8B030D-6E8A-4147-A177-3AD203B41FA5}">
                      <a16:colId xmlns:a16="http://schemas.microsoft.com/office/drawing/2014/main" xmlns="" val="20001"/>
                    </a:ext>
                  </a:extLst>
                </a:gridCol>
                <a:gridCol w="1638300">
                  <a:extLst>
                    <a:ext uri="{9D8B030D-6E8A-4147-A177-3AD203B41FA5}">
                      <a16:colId xmlns:a16="http://schemas.microsoft.com/office/drawing/2014/main" xmlns="" val="20002"/>
                    </a:ext>
                  </a:extLst>
                </a:gridCol>
                <a:gridCol w="1333500">
                  <a:extLst>
                    <a:ext uri="{9D8B030D-6E8A-4147-A177-3AD203B41FA5}">
                      <a16:colId xmlns:a16="http://schemas.microsoft.com/office/drawing/2014/main" xmlns="" val="20003"/>
                    </a:ext>
                  </a:extLst>
                </a:gridCol>
                <a:gridCol w="2280825">
                  <a:extLst>
                    <a:ext uri="{9D8B030D-6E8A-4147-A177-3AD203B41FA5}">
                      <a16:colId xmlns:a16="http://schemas.microsoft.com/office/drawing/2014/main" xmlns="" val="20004"/>
                    </a:ext>
                  </a:extLst>
                </a:gridCol>
              </a:tblGrid>
              <a:tr h="772534">
                <a:tc>
                  <a:txBody>
                    <a:bodyPr/>
                    <a:lstStyle/>
                    <a:p>
                      <a:pPr algn="ctr"/>
                      <a:r>
                        <a:rPr lang="en-US" sz="1800" dirty="0"/>
                        <a:t>Year</a:t>
                      </a:r>
                    </a:p>
                  </a:txBody>
                  <a:tcPr anchor="ctr"/>
                </a:tc>
                <a:tc>
                  <a:txBody>
                    <a:bodyPr/>
                    <a:lstStyle/>
                    <a:p>
                      <a:pPr algn="ctr"/>
                      <a:r>
                        <a:rPr lang="en-US" sz="1800" dirty="0"/>
                        <a:t>Balance</a:t>
                      </a:r>
                    </a:p>
                  </a:txBody>
                  <a:tcPr anchor="ctr"/>
                </a:tc>
                <a:tc>
                  <a:txBody>
                    <a:bodyPr/>
                    <a:lstStyle/>
                    <a:p>
                      <a:pPr algn="ctr"/>
                      <a:r>
                        <a:rPr lang="en-US" sz="1800" dirty="0"/>
                        <a:t>Utilized</a:t>
                      </a:r>
                      <a:r>
                        <a:rPr lang="en-US" sz="1800" baseline="0" dirty="0"/>
                        <a:t> in Next Budget</a:t>
                      </a:r>
                      <a:endParaRPr lang="en-US" sz="1800" dirty="0"/>
                    </a:p>
                  </a:txBody>
                  <a:tcPr anchor="ctr"/>
                </a:tc>
                <a:tc>
                  <a:txBody>
                    <a:bodyPr/>
                    <a:lstStyle/>
                    <a:p>
                      <a:pPr algn="ctr"/>
                      <a:r>
                        <a:rPr lang="en-US" sz="1800" dirty="0"/>
                        <a:t>Percent Utilized</a:t>
                      </a:r>
                    </a:p>
                  </a:txBody>
                  <a:tcPr anchor="ctr"/>
                </a:tc>
                <a:tc>
                  <a:txBody>
                    <a:bodyPr/>
                    <a:lstStyle/>
                    <a:p>
                      <a:pPr algn="ctr"/>
                      <a:r>
                        <a:rPr lang="en-US" sz="1800" dirty="0"/>
                        <a:t>Percentage of Budget</a:t>
                      </a:r>
                    </a:p>
                  </a:txBody>
                  <a:tcPr anchor="ctr"/>
                </a:tc>
                <a:extLst>
                  <a:ext uri="{0D108BD9-81ED-4DB2-BD59-A6C34878D82A}">
                    <a16:rowId xmlns:a16="http://schemas.microsoft.com/office/drawing/2014/main" xmlns="" val="10000"/>
                  </a:ext>
                </a:extLst>
              </a:tr>
              <a:tr h="296584">
                <a:tc>
                  <a:txBody>
                    <a:bodyPr/>
                    <a:lstStyle/>
                    <a:p>
                      <a:pPr algn="ctr"/>
                      <a:r>
                        <a:rPr lang="en-US" sz="1500" baseline="0" dirty="0"/>
                        <a:t>2007</a:t>
                      </a:r>
                    </a:p>
                  </a:txBody>
                  <a:tcPr anchor="ctr"/>
                </a:tc>
                <a:tc>
                  <a:txBody>
                    <a:bodyPr/>
                    <a:lstStyle/>
                    <a:p>
                      <a:pPr algn="r"/>
                      <a:r>
                        <a:rPr lang="en-US" sz="1500" baseline="0" dirty="0"/>
                        <a:t>$2,906,792</a:t>
                      </a:r>
                    </a:p>
                  </a:txBody>
                  <a:tcPr anchor="ctr"/>
                </a:tc>
                <a:tc>
                  <a:txBody>
                    <a:bodyPr/>
                    <a:lstStyle/>
                    <a:p>
                      <a:pPr algn="r"/>
                      <a:r>
                        <a:rPr lang="en-US" sz="1500" baseline="0" dirty="0"/>
                        <a:t>$2,300,000</a:t>
                      </a:r>
                    </a:p>
                  </a:txBody>
                  <a:tcPr anchor="ctr"/>
                </a:tc>
                <a:tc>
                  <a:txBody>
                    <a:bodyPr/>
                    <a:lstStyle/>
                    <a:p>
                      <a:pPr algn="ctr"/>
                      <a:r>
                        <a:rPr lang="en-US" sz="1500" baseline="0" dirty="0"/>
                        <a:t>79%</a:t>
                      </a:r>
                    </a:p>
                  </a:txBody>
                  <a:tcPr anchor="ctr"/>
                </a:tc>
                <a:tc>
                  <a:txBody>
                    <a:bodyPr/>
                    <a:lstStyle/>
                    <a:p>
                      <a:pPr algn="ctr"/>
                      <a:r>
                        <a:rPr lang="en-US" sz="1500" baseline="0" dirty="0"/>
                        <a:t>15.9%</a:t>
                      </a:r>
                    </a:p>
                  </a:txBody>
                  <a:tcPr anchor="ctr"/>
                </a:tc>
                <a:extLst>
                  <a:ext uri="{0D108BD9-81ED-4DB2-BD59-A6C34878D82A}">
                    <a16:rowId xmlns:a16="http://schemas.microsoft.com/office/drawing/2014/main" xmlns="" val="10001"/>
                  </a:ext>
                </a:extLst>
              </a:tr>
              <a:tr h="296584">
                <a:tc>
                  <a:txBody>
                    <a:bodyPr/>
                    <a:lstStyle/>
                    <a:p>
                      <a:pPr algn="ctr"/>
                      <a:r>
                        <a:rPr lang="en-US" sz="1500" baseline="0" dirty="0"/>
                        <a:t>2008</a:t>
                      </a:r>
                    </a:p>
                  </a:txBody>
                  <a:tcPr anchor="ctr"/>
                </a:tc>
                <a:tc>
                  <a:txBody>
                    <a:bodyPr/>
                    <a:lstStyle/>
                    <a:p>
                      <a:pPr algn="r"/>
                      <a:r>
                        <a:rPr lang="en-US" sz="1500" baseline="0" dirty="0"/>
                        <a:t>$2,935,004</a:t>
                      </a:r>
                    </a:p>
                  </a:txBody>
                  <a:tcPr anchor="ctr"/>
                </a:tc>
                <a:tc>
                  <a:txBody>
                    <a:bodyPr/>
                    <a:lstStyle/>
                    <a:p>
                      <a:pPr algn="r"/>
                      <a:r>
                        <a:rPr lang="en-US" sz="1500" baseline="0" dirty="0"/>
                        <a:t>$2,255,000</a:t>
                      </a:r>
                    </a:p>
                  </a:txBody>
                  <a:tcPr anchor="ctr"/>
                </a:tc>
                <a:tc>
                  <a:txBody>
                    <a:bodyPr/>
                    <a:lstStyle/>
                    <a:p>
                      <a:pPr algn="ctr"/>
                      <a:r>
                        <a:rPr lang="en-US" sz="1500" baseline="0" dirty="0"/>
                        <a:t>77%</a:t>
                      </a:r>
                    </a:p>
                  </a:txBody>
                  <a:tcPr anchor="ctr"/>
                </a:tc>
                <a:tc>
                  <a:txBody>
                    <a:bodyPr/>
                    <a:lstStyle/>
                    <a:p>
                      <a:pPr algn="ctr"/>
                      <a:r>
                        <a:rPr lang="en-US" sz="1500" baseline="0" dirty="0"/>
                        <a:t>15%</a:t>
                      </a:r>
                    </a:p>
                  </a:txBody>
                  <a:tcPr anchor="ctr"/>
                </a:tc>
                <a:extLst>
                  <a:ext uri="{0D108BD9-81ED-4DB2-BD59-A6C34878D82A}">
                    <a16:rowId xmlns:a16="http://schemas.microsoft.com/office/drawing/2014/main" xmlns="" val="10002"/>
                  </a:ext>
                </a:extLst>
              </a:tr>
              <a:tr h="296584">
                <a:tc>
                  <a:txBody>
                    <a:bodyPr/>
                    <a:lstStyle/>
                    <a:p>
                      <a:pPr algn="ctr"/>
                      <a:r>
                        <a:rPr lang="en-US" sz="1500" baseline="0" dirty="0"/>
                        <a:t>2009</a:t>
                      </a:r>
                    </a:p>
                  </a:txBody>
                  <a:tcPr anchor="ctr"/>
                </a:tc>
                <a:tc>
                  <a:txBody>
                    <a:bodyPr/>
                    <a:lstStyle/>
                    <a:p>
                      <a:pPr algn="r"/>
                      <a:r>
                        <a:rPr lang="en-US" sz="1500" baseline="0" dirty="0"/>
                        <a:t>$3,681,830</a:t>
                      </a:r>
                    </a:p>
                  </a:txBody>
                  <a:tcPr anchor="ctr"/>
                </a:tc>
                <a:tc>
                  <a:txBody>
                    <a:bodyPr/>
                    <a:lstStyle/>
                    <a:p>
                      <a:pPr algn="r"/>
                      <a:r>
                        <a:rPr lang="en-US" sz="1500" baseline="0" dirty="0"/>
                        <a:t>$2,280,000</a:t>
                      </a:r>
                    </a:p>
                  </a:txBody>
                  <a:tcPr anchor="ctr"/>
                </a:tc>
                <a:tc>
                  <a:txBody>
                    <a:bodyPr/>
                    <a:lstStyle/>
                    <a:p>
                      <a:pPr algn="ctr"/>
                      <a:r>
                        <a:rPr lang="en-US" sz="1500" baseline="0" dirty="0"/>
                        <a:t>62%</a:t>
                      </a:r>
                    </a:p>
                  </a:txBody>
                  <a:tcPr anchor="ctr"/>
                </a:tc>
                <a:tc>
                  <a:txBody>
                    <a:bodyPr/>
                    <a:lstStyle/>
                    <a:p>
                      <a:pPr algn="ctr"/>
                      <a:r>
                        <a:rPr lang="en-US" sz="1500" baseline="0" dirty="0"/>
                        <a:t>14.8%</a:t>
                      </a:r>
                    </a:p>
                  </a:txBody>
                  <a:tcPr anchor="ctr"/>
                </a:tc>
                <a:extLst>
                  <a:ext uri="{0D108BD9-81ED-4DB2-BD59-A6C34878D82A}">
                    <a16:rowId xmlns:a16="http://schemas.microsoft.com/office/drawing/2014/main" xmlns="" val="10003"/>
                  </a:ext>
                </a:extLst>
              </a:tr>
              <a:tr h="335757">
                <a:tc>
                  <a:txBody>
                    <a:bodyPr/>
                    <a:lstStyle/>
                    <a:p>
                      <a:pPr algn="ctr"/>
                      <a:r>
                        <a:rPr lang="en-US" sz="1500" baseline="0" dirty="0"/>
                        <a:t>2010</a:t>
                      </a:r>
                    </a:p>
                  </a:txBody>
                  <a:tcPr anchor="ctr"/>
                </a:tc>
                <a:tc>
                  <a:txBody>
                    <a:bodyPr/>
                    <a:lstStyle/>
                    <a:p>
                      <a:pPr algn="r"/>
                      <a:r>
                        <a:rPr lang="en-US" sz="1500" baseline="0" dirty="0"/>
                        <a:t>$4,035,352</a:t>
                      </a:r>
                    </a:p>
                  </a:txBody>
                  <a:tcPr anchor="ctr"/>
                </a:tc>
                <a:tc>
                  <a:txBody>
                    <a:bodyPr/>
                    <a:lstStyle/>
                    <a:p>
                      <a:pPr algn="r"/>
                      <a:r>
                        <a:rPr lang="en-US" sz="1500" baseline="0" dirty="0"/>
                        <a:t>$2,480,000</a:t>
                      </a:r>
                    </a:p>
                  </a:txBody>
                  <a:tcPr anchor="ctr"/>
                </a:tc>
                <a:tc>
                  <a:txBody>
                    <a:bodyPr/>
                    <a:lstStyle/>
                    <a:p>
                      <a:pPr algn="ctr"/>
                      <a:r>
                        <a:rPr lang="en-US" sz="1500" baseline="0" dirty="0"/>
                        <a:t>61%</a:t>
                      </a:r>
                    </a:p>
                  </a:txBody>
                  <a:tcPr anchor="ctr"/>
                </a:tc>
                <a:tc>
                  <a:txBody>
                    <a:bodyPr/>
                    <a:lstStyle/>
                    <a:p>
                      <a:pPr algn="ctr"/>
                      <a:r>
                        <a:rPr lang="en-US" sz="1500" baseline="0" dirty="0"/>
                        <a:t>16%</a:t>
                      </a:r>
                    </a:p>
                  </a:txBody>
                  <a:tcPr anchor="ctr"/>
                </a:tc>
                <a:extLst>
                  <a:ext uri="{0D108BD9-81ED-4DB2-BD59-A6C34878D82A}">
                    <a16:rowId xmlns:a16="http://schemas.microsoft.com/office/drawing/2014/main" xmlns="" val="10004"/>
                  </a:ext>
                </a:extLst>
              </a:tr>
              <a:tr h="296584">
                <a:tc>
                  <a:txBody>
                    <a:bodyPr/>
                    <a:lstStyle/>
                    <a:p>
                      <a:pPr algn="ctr"/>
                      <a:r>
                        <a:rPr lang="en-US" sz="1500" baseline="0" dirty="0"/>
                        <a:t>2011</a:t>
                      </a:r>
                    </a:p>
                  </a:txBody>
                  <a:tcPr anchor="ctr"/>
                </a:tc>
                <a:tc>
                  <a:txBody>
                    <a:bodyPr/>
                    <a:lstStyle/>
                    <a:p>
                      <a:pPr algn="r"/>
                      <a:r>
                        <a:rPr lang="en-US" sz="1500" baseline="0" dirty="0"/>
                        <a:t>$4,404,069</a:t>
                      </a:r>
                    </a:p>
                  </a:txBody>
                  <a:tcPr anchor="ctr"/>
                </a:tc>
                <a:tc>
                  <a:txBody>
                    <a:bodyPr/>
                    <a:lstStyle/>
                    <a:p>
                      <a:pPr algn="r"/>
                      <a:r>
                        <a:rPr lang="en-US" sz="1500" baseline="0" dirty="0"/>
                        <a:t>$2,500,000</a:t>
                      </a:r>
                    </a:p>
                  </a:txBody>
                  <a:tcPr anchor="ctr"/>
                </a:tc>
                <a:tc>
                  <a:txBody>
                    <a:bodyPr/>
                    <a:lstStyle/>
                    <a:p>
                      <a:pPr algn="ctr"/>
                      <a:r>
                        <a:rPr lang="en-US" sz="1500" baseline="0" dirty="0"/>
                        <a:t>57%</a:t>
                      </a:r>
                    </a:p>
                  </a:txBody>
                  <a:tcPr anchor="ctr"/>
                </a:tc>
                <a:tc>
                  <a:txBody>
                    <a:bodyPr/>
                    <a:lstStyle/>
                    <a:p>
                      <a:pPr algn="ctr"/>
                      <a:r>
                        <a:rPr lang="en-US" sz="1500" baseline="0" dirty="0"/>
                        <a:t>15.9%</a:t>
                      </a:r>
                    </a:p>
                  </a:txBody>
                  <a:tcPr anchor="ctr"/>
                </a:tc>
                <a:extLst>
                  <a:ext uri="{0D108BD9-81ED-4DB2-BD59-A6C34878D82A}">
                    <a16:rowId xmlns:a16="http://schemas.microsoft.com/office/drawing/2014/main" xmlns="" val="10005"/>
                  </a:ext>
                </a:extLst>
              </a:tr>
              <a:tr h="296584">
                <a:tc>
                  <a:txBody>
                    <a:bodyPr/>
                    <a:lstStyle/>
                    <a:p>
                      <a:pPr algn="ctr"/>
                      <a:r>
                        <a:rPr lang="en-US" sz="1500" baseline="0" dirty="0"/>
                        <a:t>2012</a:t>
                      </a:r>
                    </a:p>
                  </a:txBody>
                  <a:tcPr anchor="ctr"/>
                </a:tc>
                <a:tc>
                  <a:txBody>
                    <a:bodyPr/>
                    <a:lstStyle/>
                    <a:p>
                      <a:pPr algn="r"/>
                      <a:r>
                        <a:rPr lang="en-US" sz="1500" baseline="0" dirty="0"/>
                        <a:t>$5,275,000</a:t>
                      </a:r>
                    </a:p>
                  </a:txBody>
                  <a:tcPr anchor="ctr"/>
                </a:tc>
                <a:tc>
                  <a:txBody>
                    <a:bodyPr/>
                    <a:lstStyle/>
                    <a:p>
                      <a:pPr algn="r"/>
                      <a:r>
                        <a:rPr lang="en-US" sz="1500" baseline="0" dirty="0"/>
                        <a:t>$2,700,000</a:t>
                      </a:r>
                    </a:p>
                  </a:txBody>
                  <a:tcPr anchor="ctr"/>
                </a:tc>
                <a:tc>
                  <a:txBody>
                    <a:bodyPr/>
                    <a:lstStyle/>
                    <a:p>
                      <a:pPr algn="ctr"/>
                      <a:r>
                        <a:rPr lang="en-US" sz="1500" baseline="0" dirty="0"/>
                        <a:t>51%</a:t>
                      </a:r>
                    </a:p>
                  </a:txBody>
                  <a:tcPr anchor="ctr"/>
                </a:tc>
                <a:tc>
                  <a:txBody>
                    <a:bodyPr/>
                    <a:lstStyle/>
                    <a:p>
                      <a:pPr algn="ctr"/>
                      <a:r>
                        <a:rPr lang="en-US" sz="1500" baseline="0" dirty="0"/>
                        <a:t>17.5%</a:t>
                      </a:r>
                    </a:p>
                  </a:txBody>
                  <a:tcPr anchor="ctr"/>
                </a:tc>
                <a:extLst>
                  <a:ext uri="{0D108BD9-81ED-4DB2-BD59-A6C34878D82A}">
                    <a16:rowId xmlns:a16="http://schemas.microsoft.com/office/drawing/2014/main" xmlns="" val="10006"/>
                  </a:ext>
                </a:extLst>
              </a:tr>
              <a:tr h="296584">
                <a:tc>
                  <a:txBody>
                    <a:bodyPr/>
                    <a:lstStyle/>
                    <a:p>
                      <a:pPr algn="ctr"/>
                      <a:r>
                        <a:rPr lang="en-US" sz="1500" baseline="0" dirty="0"/>
                        <a:t>2013</a:t>
                      </a:r>
                    </a:p>
                  </a:txBody>
                  <a:tcPr anchor="ctr"/>
                </a:tc>
                <a:tc>
                  <a:txBody>
                    <a:bodyPr/>
                    <a:lstStyle/>
                    <a:p>
                      <a:pPr algn="r"/>
                      <a:r>
                        <a:rPr lang="en-US" sz="1500" baseline="0" dirty="0"/>
                        <a:t>$5,107,195</a:t>
                      </a:r>
                    </a:p>
                  </a:txBody>
                  <a:tcPr anchor="ctr"/>
                </a:tc>
                <a:tc>
                  <a:txBody>
                    <a:bodyPr/>
                    <a:lstStyle/>
                    <a:p>
                      <a:pPr algn="r"/>
                      <a:r>
                        <a:rPr lang="en-US" sz="1500" baseline="0" dirty="0"/>
                        <a:t>$2,700,000</a:t>
                      </a:r>
                    </a:p>
                  </a:txBody>
                  <a:tcPr anchor="ctr"/>
                </a:tc>
                <a:tc>
                  <a:txBody>
                    <a:bodyPr/>
                    <a:lstStyle/>
                    <a:p>
                      <a:pPr algn="ctr"/>
                      <a:r>
                        <a:rPr lang="en-US" sz="1500" baseline="0" dirty="0"/>
                        <a:t>53%</a:t>
                      </a:r>
                    </a:p>
                  </a:txBody>
                  <a:tcPr anchor="ctr"/>
                </a:tc>
                <a:tc>
                  <a:txBody>
                    <a:bodyPr/>
                    <a:lstStyle/>
                    <a:p>
                      <a:pPr algn="ctr"/>
                      <a:r>
                        <a:rPr lang="en-US" sz="1500" baseline="0" dirty="0"/>
                        <a:t>17.2%</a:t>
                      </a:r>
                    </a:p>
                  </a:txBody>
                  <a:tcPr anchor="ctr"/>
                </a:tc>
                <a:extLst>
                  <a:ext uri="{0D108BD9-81ED-4DB2-BD59-A6C34878D82A}">
                    <a16:rowId xmlns:a16="http://schemas.microsoft.com/office/drawing/2014/main" xmlns="" val="10007"/>
                  </a:ext>
                </a:extLst>
              </a:tr>
              <a:tr h="296584">
                <a:tc>
                  <a:txBody>
                    <a:bodyPr/>
                    <a:lstStyle/>
                    <a:p>
                      <a:pPr algn="ctr"/>
                      <a:r>
                        <a:rPr lang="en-US" sz="1500" baseline="0" dirty="0"/>
                        <a:t>2014</a:t>
                      </a:r>
                    </a:p>
                  </a:txBody>
                  <a:tcPr anchor="ctr"/>
                </a:tc>
                <a:tc>
                  <a:txBody>
                    <a:bodyPr/>
                    <a:lstStyle/>
                    <a:p>
                      <a:pPr algn="r"/>
                      <a:r>
                        <a:rPr lang="en-US" sz="1500" baseline="0" dirty="0"/>
                        <a:t>$5,657,785</a:t>
                      </a:r>
                    </a:p>
                  </a:txBody>
                  <a:tcPr anchor="ctr"/>
                </a:tc>
                <a:tc>
                  <a:txBody>
                    <a:bodyPr/>
                    <a:lstStyle/>
                    <a:p>
                      <a:pPr algn="r"/>
                      <a:r>
                        <a:rPr lang="en-US" sz="1500" baseline="0" dirty="0"/>
                        <a:t>$2,700,000</a:t>
                      </a:r>
                    </a:p>
                  </a:txBody>
                  <a:tcPr anchor="ctr"/>
                </a:tc>
                <a:tc>
                  <a:txBody>
                    <a:bodyPr/>
                    <a:lstStyle/>
                    <a:p>
                      <a:pPr algn="ctr"/>
                      <a:r>
                        <a:rPr lang="en-US" sz="1500" baseline="0" dirty="0"/>
                        <a:t>48%</a:t>
                      </a:r>
                    </a:p>
                  </a:txBody>
                  <a:tcPr anchor="ctr"/>
                </a:tc>
                <a:tc>
                  <a:txBody>
                    <a:bodyPr/>
                    <a:lstStyle/>
                    <a:p>
                      <a:pPr algn="ctr"/>
                      <a:r>
                        <a:rPr lang="en-US" sz="1500" baseline="0" dirty="0"/>
                        <a:t>17.2%</a:t>
                      </a:r>
                    </a:p>
                  </a:txBody>
                  <a:tcPr anchor="ctr"/>
                </a:tc>
                <a:extLst>
                  <a:ext uri="{0D108BD9-81ED-4DB2-BD59-A6C34878D82A}">
                    <a16:rowId xmlns:a16="http://schemas.microsoft.com/office/drawing/2014/main" xmlns="" val="10008"/>
                  </a:ext>
                </a:extLst>
              </a:tr>
              <a:tr h="296584">
                <a:tc>
                  <a:txBody>
                    <a:bodyPr/>
                    <a:lstStyle/>
                    <a:p>
                      <a:pPr algn="ctr"/>
                      <a:r>
                        <a:rPr lang="en-US" sz="1500" baseline="0" dirty="0"/>
                        <a:t>2015</a:t>
                      </a:r>
                    </a:p>
                  </a:txBody>
                  <a:tcPr anchor="ctr"/>
                </a:tc>
                <a:tc>
                  <a:txBody>
                    <a:bodyPr/>
                    <a:lstStyle/>
                    <a:p>
                      <a:pPr algn="r"/>
                      <a:r>
                        <a:rPr lang="en-US" sz="1500" baseline="0" dirty="0"/>
                        <a:t>$6,813,244</a:t>
                      </a:r>
                    </a:p>
                  </a:txBody>
                  <a:tcPr anchor="ctr"/>
                </a:tc>
                <a:tc>
                  <a:txBody>
                    <a:bodyPr/>
                    <a:lstStyle/>
                    <a:p>
                      <a:pPr algn="r"/>
                      <a:r>
                        <a:rPr lang="en-US" sz="1500" baseline="0" dirty="0"/>
                        <a:t>$2,560,000</a:t>
                      </a:r>
                    </a:p>
                  </a:txBody>
                  <a:tcPr anchor="ctr"/>
                </a:tc>
                <a:tc>
                  <a:txBody>
                    <a:bodyPr/>
                    <a:lstStyle/>
                    <a:p>
                      <a:pPr algn="ctr"/>
                      <a:r>
                        <a:rPr lang="en-US" sz="1500" baseline="0" dirty="0"/>
                        <a:t>38%</a:t>
                      </a:r>
                    </a:p>
                  </a:txBody>
                  <a:tcPr anchor="ctr"/>
                </a:tc>
                <a:tc>
                  <a:txBody>
                    <a:bodyPr/>
                    <a:lstStyle/>
                    <a:p>
                      <a:pPr algn="ctr"/>
                      <a:r>
                        <a:rPr lang="en-US" sz="1500" baseline="0" dirty="0"/>
                        <a:t>16.4%</a:t>
                      </a:r>
                    </a:p>
                  </a:txBody>
                  <a:tcPr anchor="ctr"/>
                </a:tc>
                <a:extLst>
                  <a:ext uri="{0D108BD9-81ED-4DB2-BD59-A6C34878D82A}">
                    <a16:rowId xmlns:a16="http://schemas.microsoft.com/office/drawing/2014/main" xmlns="" val="10009"/>
                  </a:ext>
                </a:extLst>
              </a:tr>
              <a:tr h="296584">
                <a:tc>
                  <a:txBody>
                    <a:bodyPr/>
                    <a:lstStyle/>
                    <a:p>
                      <a:pPr algn="ctr"/>
                      <a:r>
                        <a:rPr lang="en-US" sz="1500" baseline="0" dirty="0"/>
                        <a:t>2016</a:t>
                      </a:r>
                    </a:p>
                  </a:txBody>
                  <a:tcPr anchor="ctr"/>
                </a:tc>
                <a:tc>
                  <a:txBody>
                    <a:bodyPr/>
                    <a:lstStyle/>
                    <a:p>
                      <a:pPr algn="r"/>
                      <a:r>
                        <a:rPr lang="en-US" sz="1500" baseline="0" dirty="0"/>
                        <a:t>$8,007,985</a:t>
                      </a:r>
                    </a:p>
                  </a:txBody>
                  <a:tcPr anchor="ctr"/>
                </a:tc>
                <a:tc>
                  <a:txBody>
                    <a:bodyPr/>
                    <a:lstStyle/>
                    <a:p>
                      <a:pPr algn="r"/>
                      <a:r>
                        <a:rPr lang="en-US" sz="1500" baseline="0" dirty="0"/>
                        <a:t>$3,000,000</a:t>
                      </a:r>
                    </a:p>
                  </a:txBody>
                  <a:tcPr anchor="ctr"/>
                </a:tc>
                <a:tc>
                  <a:txBody>
                    <a:bodyPr/>
                    <a:lstStyle/>
                    <a:p>
                      <a:pPr algn="ctr"/>
                      <a:r>
                        <a:rPr lang="en-US" sz="1500" baseline="0" dirty="0"/>
                        <a:t>37.5%</a:t>
                      </a:r>
                    </a:p>
                  </a:txBody>
                  <a:tcPr anchor="ctr"/>
                </a:tc>
                <a:tc>
                  <a:txBody>
                    <a:bodyPr/>
                    <a:lstStyle/>
                    <a:p>
                      <a:pPr algn="ctr"/>
                      <a:r>
                        <a:rPr lang="en-US" sz="1500" baseline="0" dirty="0"/>
                        <a:t>18%</a:t>
                      </a:r>
                    </a:p>
                  </a:txBody>
                  <a:tcPr anchor="ctr"/>
                </a:tc>
                <a:extLst>
                  <a:ext uri="{0D108BD9-81ED-4DB2-BD59-A6C34878D82A}">
                    <a16:rowId xmlns:a16="http://schemas.microsoft.com/office/drawing/2014/main" xmlns="" val="10010"/>
                  </a:ext>
                </a:extLst>
              </a:tr>
              <a:tr h="296584">
                <a:tc>
                  <a:txBody>
                    <a:bodyPr/>
                    <a:lstStyle/>
                    <a:p>
                      <a:pPr algn="ctr"/>
                      <a:r>
                        <a:rPr lang="en-US" sz="1500" baseline="0" dirty="0"/>
                        <a:t>2017</a:t>
                      </a:r>
                    </a:p>
                  </a:txBody>
                  <a:tcPr anchor="ctr"/>
                </a:tc>
                <a:tc>
                  <a:txBody>
                    <a:bodyPr/>
                    <a:lstStyle/>
                    <a:p>
                      <a:pPr algn="r"/>
                      <a:r>
                        <a:rPr lang="en-US" sz="1500" baseline="0" dirty="0"/>
                        <a:t>$8,700,000 </a:t>
                      </a:r>
                    </a:p>
                  </a:txBody>
                  <a:tcPr anchor="ctr"/>
                </a:tc>
                <a:tc>
                  <a:txBody>
                    <a:bodyPr/>
                    <a:lstStyle/>
                    <a:p>
                      <a:pPr algn="r"/>
                      <a:r>
                        <a:rPr lang="en-US" sz="1500" baseline="0" dirty="0"/>
                        <a:t>$3,500,000</a:t>
                      </a:r>
                    </a:p>
                  </a:txBody>
                  <a:tcPr anchor="ctr"/>
                </a:tc>
                <a:tc>
                  <a:txBody>
                    <a:bodyPr/>
                    <a:lstStyle/>
                    <a:p>
                      <a:pPr algn="ctr"/>
                      <a:r>
                        <a:rPr lang="en-US" sz="1500" baseline="0" dirty="0"/>
                        <a:t>40%</a:t>
                      </a:r>
                    </a:p>
                  </a:txBody>
                  <a:tcPr anchor="ctr"/>
                </a:tc>
                <a:tc>
                  <a:txBody>
                    <a:bodyPr/>
                    <a:lstStyle/>
                    <a:p>
                      <a:pPr algn="ctr"/>
                      <a:r>
                        <a:rPr lang="en-US" sz="1500" baseline="0" dirty="0"/>
                        <a:t>21%</a:t>
                      </a:r>
                    </a:p>
                  </a:txBody>
                  <a:tcPr anchor="ctr"/>
                </a:tc>
                <a:extLst>
                  <a:ext uri="{0D108BD9-81ED-4DB2-BD59-A6C34878D82A}">
                    <a16:rowId xmlns:a16="http://schemas.microsoft.com/office/drawing/2014/main" xmlns="" val="10011"/>
                  </a:ext>
                </a:extLst>
              </a:tr>
              <a:tr h="296584">
                <a:tc>
                  <a:txBody>
                    <a:bodyPr/>
                    <a:lstStyle/>
                    <a:p>
                      <a:pPr algn="ctr"/>
                      <a:r>
                        <a:rPr lang="en-US" sz="1500" baseline="0" dirty="0"/>
                        <a:t>2018</a:t>
                      </a:r>
                    </a:p>
                  </a:txBody>
                  <a:tcPr anchor="ctr"/>
                </a:tc>
                <a:tc>
                  <a:txBody>
                    <a:bodyPr/>
                    <a:lstStyle/>
                    <a:p>
                      <a:pPr algn="r"/>
                      <a:r>
                        <a:rPr lang="en-US" sz="1500" baseline="0" dirty="0"/>
                        <a:t>$8,737,686</a:t>
                      </a:r>
                    </a:p>
                  </a:txBody>
                  <a:tcPr anchor="ctr"/>
                </a:tc>
                <a:tc>
                  <a:txBody>
                    <a:bodyPr/>
                    <a:lstStyle/>
                    <a:p>
                      <a:pPr algn="r"/>
                      <a:r>
                        <a:rPr lang="en-US" sz="1500" baseline="0" dirty="0"/>
                        <a:t>$3,748,000</a:t>
                      </a:r>
                    </a:p>
                  </a:txBody>
                  <a:tcPr anchor="ctr"/>
                </a:tc>
                <a:tc>
                  <a:txBody>
                    <a:bodyPr/>
                    <a:lstStyle/>
                    <a:p>
                      <a:pPr algn="ctr"/>
                      <a:r>
                        <a:rPr lang="en-US" sz="1500" baseline="0" dirty="0"/>
                        <a:t>43%</a:t>
                      </a:r>
                    </a:p>
                  </a:txBody>
                  <a:tcPr anchor="ctr"/>
                </a:tc>
                <a:tc>
                  <a:txBody>
                    <a:bodyPr/>
                    <a:lstStyle/>
                    <a:p>
                      <a:pPr algn="ctr"/>
                      <a:r>
                        <a:rPr lang="en-US" sz="1500" baseline="0" dirty="0"/>
                        <a:t>21%</a:t>
                      </a:r>
                    </a:p>
                  </a:txBody>
                  <a:tcPr anchor="ctr"/>
                </a:tc>
                <a:extLst>
                  <a:ext uri="{0D108BD9-81ED-4DB2-BD59-A6C34878D82A}">
                    <a16:rowId xmlns:a16="http://schemas.microsoft.com/office/drawing/2014/main" xmlns="" val="10012"/>
                  </a:ext>
                </a:extLst>
              </a:tr>
              <a:tr h="296584">
                <a:tc>
                  <a:txBody>
                    <a:bodyPr/>
                    <a:lstStyle/>
                    <a:p>
                      <a:pPr algn="ctr"/>
                      <a:r>
                        <a:rPr lang="en-US" sz="1500" baseline="0" dirty="0"/>
                        <a:t>2019</a:t>
                      </a:r>
                    </a:p>
                  </a:txBody>
                  <a:tcPr anchor="ctr"/>
                </a:tc>
                <a:tc>
                  <a:txBody>
                    <a:bodyPr/>
                    <a:lstStyle/>
                    <a:p>
                      <a:pPr algn="r"/>
                      <a:r>
                        <a:rPr lang="en-US" sz="1500" baseline="0" dirty="0"/>
                        <a:t>$9,285,157</a:t>
                      </a:r>
                    </a:p>
                  </a:txBody>
                  <a:tcPr anchor="ctr"/>
                </a:tc>
                <a:tc>
                  <a:txBody>
                    <a:bodyPr/>
                    <a:lstStyle/>
                    <a:p>
                      <a:pPr algn="r"/>
                      <a:r>
                        <a:rPr lang="en-US" sz="1500" baseline="0" dirty="0"/>
                        <a:t>$3,968,000</a:t>
                      </a:r>
                    </a:p>
                  </a:txBody>
                  <a:tcPr anchor="ctr"/>
                </a:tc>
                <a:tc>
                  <a:txBody>
                    <a:bodyPr/>
                    <a:lstStyle/>
                    <a:p>
                      <a:pPr algn="ctr"/>
                      <a:r>
                        <a:rPr lang="en-US" sz="1500" baseline="0" dirty="0"/>
                        <a:t>43%</a:t>
                      </a:r>
                    </a:p>
                  </a:txBody>
                  <a:tcPr anchor="ctr"/>
                </a:tc>
                <a:tc>
                  <a:txBody>
                    <a:bodyPr/>
                    <a:lstStyle/>
                    <a:p>
                      <a:pPr algn="ctr"/>
                      <a:r>
                        <a:rPr lang="en-US" sz="1500" baseline="0" dirty="0"/>
                        <a:t>22%</a:t>
                      </a:r>
                    </a:p>
                  </a:txBody>
                  <a:tcPr anchor="ctr"/>
                </a:tc>
                <a:extLst>
                  <a:ext uri="{0D108BD9-81ED-4DB2-BD59-A6C34878D82A}">
                    <a16:rowId xmlns:a16="http://schemas.microsoft.com/office/drawing/2014/main" xmlns="" val="10013"/>
                  </a:ext>
                </a:extLst>
              </a:tr>
            </a:tbl>
          </a:graphicData>
        </a:graphic>
      </p:graphicFrame>
      <p:sp>
        <p:nvSpPr>
          <p:cNvPr id="3" name="Slide Number Placeholder 2"/>
          <p:cNvSpPr>
            <a:spLocks noGrp="1"/>
          </p:cNvSpPr>
          <p:nvPr>
            <p:ph type="sldNum" sz="quarter" idx="12"/>
          </p:nvPr>
        </p:nvSpPr>
        <p:spPr>
          <a:xfrm>
            <a:off x="4509271" y="6187736"/>
            <a:ext cx="1332236" cy="488075"/>
          </a:xfrm>
          <a:prstGeom prst="rect">
            <a:avLst/>
          </a:prstGeom>
        </p:spPr>
        <p:txBody>
          <a:bodyPr/>
          <a:lstStyle/>
          <a:p>
            <a:r>
              <a:rPr lang="en-US" sz="800" dirty="0">
                <a:latin typeface="Arial" panose="020B0604020202020204" pitchFamily="34" charset="0"/>
                <a:cs typeface="Arial" panose="020B0604020202020204" pitchFamily="34" charset="0"/>
              </a:rPr>
              <a:t>13</a:t>
            </a:r>
          </a:p>
        </p:txBody>
      </p:sp>
      <p:graphicFrame>
        <p:nvGraphicFramePr>
          <p:cNvPr id="10" name="Chart 9"/>
          <p:cNvGraphicFramePr/>
          <p:nvPr>
            <p:extLst/>
          </p:nvPr>
        </p:nvGraphicFramePr>
        <p:xfrm>
          <a:off x="10363201" y="8001000"/>
          <a:ext cx="45719" cy="762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933341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9AD6DDE-31E1-4418-BD9C-402D6EA4DF15}"/>
              </a:ext>
            </a:extLst>
          </p:cNvPr>
          <p:cNvPicPr>
            <a:picLocks noGrp="1" noChangeAspect="1"/>
          </p:cNvPicPr>
          <p:nvPr>
            <p:ph idx="1"/>
          </p:nvPr>
        </p:nvPicPr>
        <p:blipFill rotWithShape="1">
          <a:blip r:embed="rId2"/>
          <a:srcRect l="12584" r="19730" b="17950"/>
          <a:stretch/>
        </p:blipFill>
        <p:spPr>
          <a:xfrm>
            <a:off x="755779" y="837554"/>
            <a:ext cx="5942575" cy="3200230"/>
          </a:xfrm>
          <a:ln w="25400">
            <a:solidFill>
              <a:schemeClr val="bg1"/>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xmlns="" id="{BFC94BCA-1449-48C4-8996-C03D5968D1F4}"/>
              </a:ext>
            </a:extLst>
          </p:cNvPr>
          <p:cNvSpPr>
            <a:spLocks noGrp="1"/>
          </p:cNvSpPr>
          <p:nvPr>
            <p:ph type="sldNum" sz="quarter" idx="12"/>
          </p:nvPr>
        </p:nvSpPr>
        <p:spPr>
          <a:xfrm>
            <a:off x="4785064" y="6331623"/>
            <a:ext cx="701336" cy="44718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267187A8-97EA-4263-A975-2995B5394AE8}"/>
              </a:ext>
            </a:extLst>
          </p:cNvPr>
          <p:cNvSpPr txBox="1"/>
          <p:nvPr/>
        </p:nvSpPr>
        <p:spPr>
          <a:xfrm>
            <a:off x="640634" y="4114537"/>
            <a:ext cx="970649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Over the last three years, Delran has been converting leaf collection crews to one arm collectors. (Pictured above)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lvl="0">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Now, we collect leaves </a:t>
            </a:r>
            <a:r>
              <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faster with </a:t>
            </a: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one man crews than with a three man operation. Leaves picked up faster, more efficiently and at reduced costs to the taxpayers.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The public works department collected and recycled 5,946 tons of leaves and collected 421 tons of brush during the past year.</a:t>
            </a:r>
          </a:p>
        </p:txBody>
      </p:sp>
      <p:sp>
        <p:nvSpPr>
          <p:cNvPr id="2" name="TextBox 1">
            <a:extLst>
              <a:ext uri="{FF2B5EF4-FFF2-40B4-BE49-F238E27FC236}">
                <a16:creationId xmlns:a16="http://schemas.microsoft.com/office/drawing/2014/main" xmlns="" id="{FAAD57BD-9BD7-4F7D-AEE8-6439843A35C5}"/>
              </a:ext>
            </a:extLst>
          </p:cNvPr>
          <p:cNvSpPr txBox="1"/>
          <p:nvPr/>
        </p:nvSpPr>
        <p:spPr>
          <a:xfrm>
            <a:off x="640634" y="194287"/>
            <a:ext cx="11208466" cy="58477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Delran Public Works Department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
        <p:nvSpPr>
          <p:cNvPr id="7" name="TextBox 6"/>
          <p:cNvSpPr txBox="1"/>
          <p:nvPr/>
        </p:nvSpPr>
        <p:spPr>
          <a:xfrm>
            <a:off x="7247519" y="1653661"/>
            <a:ext cx="2727717" cy="1569660"/>
          </a:xfrm>
          <a:prstGeom prst="rect">
            <a:avLst/>
          </a:prstGeom>
          <a:noFill/>
        </p:spPr>
        <p:txBody>
          <a:bodyPr wrap="square" rtlCol="0">
            <a:spAutoFit/>
          </a:bodyPr>
          <a:lstStyle/>
          <a:p>
            <a:r>
              <a:rPr lang="en-US" sz="3200" cap="all"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Leaf Removal Program</a:t>
            </a:r>
            <a:endParaRPr lang="en-US" dirty="0"/>
          </a:p>
        </p:txBody>
      </p:sp>
    </p:spTree>
    <p:extLst>
      <p:ext uri="{BB962C8B-B14F-4D97-AF65-F5344CB8AC3E}">
        <p14:creationId xmlns:p14="http://schemas.microsoft.com/office/powerpoint/2010/main" val="2868070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015" y="290021"/>
            <a:ext cx="8534400" cy="931177"/>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Declining State Revenues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1714380"/>
              </p:ext>
            </p:extLst>
          </p:nvPr>
        </p:nvGraphicFramePr>
        <p:xfrm>
          <a:off x="1132015" y="1090569"/>
          <a:ext cx="9580228" cy="421966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4909352" y="6172200"/>
            <a:ext cx="417250" cy="3048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3480129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C52BED-A9F2-4C76-9417-B36A71D21075}"/>
              </a:ext>
            </a:extLst>
          </p:cNvPr>
          <p:cNvSpPr>
            <a:spLocks noGrp="1"/>
          </p:cNvSpPr>
          <p:nvPr>
            <p:ph type="title"/>
          </p:nvPr>
        </p:nvSpPr>
        <p:spPr>
          <a:xfrm>
            <a:off x="880928" y="125836"/>
            <a:ext cx="9811954" cy="559964"/>
          </a:xfrm>
        </p:spPr>
        <p:txBody>
          <a:bodyPr>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Recently refurbished Conrow Park</a:t>
            </a:r>
          </a:p>
        </p:txBody>
      </p:sp>
      <p:pic>
        <p:nvPicPr>
          <p:cNvPr id="5" name="Content Placeholder 4">
            <a:extLst>
              <a:ext uri="{FF2B5EF4-FFF2-40B4-BE49-F238E27FC236}">
                <a16:creationId xmlns:a16="http://schemas.microsoft.com/office/drawing/2014/main" xmlns="" id="{27AB551A-E2B9-4F07-BE41-1EC4F4B3A841}"/>
              </a:ext>
            </a:extLst>
          </p:cNvPr>
          <p:cNvPicPr>
            <a:picLocks noGrp="1" noChangeAspect="1"/>
          </p:cNvPicPr>
          <p:nvPr>
            <p:ph idx="1"/>
          </p:nvPr>
        </p:nvPicPr>
        <p:blipFill>
          <a:blip r:embed="rId3"/>
          <a:stretch>
            <a:fillRect/>
          </a:stretch>
        </p:blipFill>
        <p:spPr>
          <a:xfrm>
            <a:off x="880928" y="685800"/>
            <a:ext cx="9313950" cy="4154474"/>
          </a:xfrm>
        </p:spPr>
      </p:pic>
      <p:sp>
        <p:nvSpPr>
          <p:cNvPr id="3" name="Slide Number Placeholder 2">
            <a:extLst>
              <a:ext uri="{FF2B5EF4-FFF2-40B4-BE49-F238E27FC236}">
                <a16:creationId xmlns:a16="http://schemas.microsoft.com/office/drawing/2014/main" xmlns="" id="{CBE3A273-0EAE-4F02-9967-8287AEBF9401}"/>
              </a:ext>
            </a:extLst>
          </p:cNvPr>
          <p:cNvSpPr>
            <a:spLocks noGrp="1"/>
          </p:cNvSpPr>
          <p:nvPr>
            <p:ph type="sldNum" sz="quarter" idx="12"/>
          </p:nvPr>
        </p:nvSpPr>
        <p:spPr>
          <a:xfrm>
            <a:off x="4767309" y="6258756"/>
            <a:ext cx="736846" cy="47340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AC88CDDD-E444-4BF6-8799-582E060D2CE0}"/>
              </a:ext>
            </a:extLst>
          </p:cNvPr>
          <p:cNvSpPr txBox="1"/>
          <p:nvPr/>
        </p:nvSpPr>
        <p:spPr>
          <a:xfrm>
            <a:off x="880928" y="3164366"/>
            <a:ext cx="9313950" cy="3477875"/>
          </a:xfrm>
          <a:prstGeom prst="rect">
            <a:avLst/>
          </a:prstGeom>
          <a:gradFill flip="none" rotWithShape="1">
            <a:gsLst>
              <a:gs pos="0">
                <a:schemeClr val="bg1">
                  <a:lumMod val="50000"/>
                  <a:lumOff val="50000"/>
                  <a:alpha val="48000"/>
                </a:schemeClr>
              </a:gs>
              <a:gs pos="50000">
                <a:schemeClr val="bg1">
                  <a:lumMod val="50000"/>
                  <a:lumOff val="50000"/>
                  <a:alpha val="74000"/>
                </a:schemeClr>
              </a:gs>
              <a:gs pos="100000">
                <a:schemeClr val="bg1">
                  <a:lumMod val="50000"/>
                  <a:lumOff val="50000"/>
                  <a:alpha val="46000"/>
                </a:schemeClr>
              </a:gs>
            </a:gsLst>
            <a:lin ang="5400000" scaled="1"/>
            <a:tileRect/>
          </a:gra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The Township recently completed a renovation of the Conrow Park playground</a:t>
            </a:r>
            <a:r>
              <a:rPr kumimoji="0" lang="en-US" sz="2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with </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equipment purchased through a national contract at a lower cost than the traditional purchasing procedures.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Improvements to the park included replacing equipment, replacing mulch in fall zones, trimming trees and introduced the first playground with an interactive app that can be accessed by cell phone.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Games can be played on the playground with the augmented reality markers that are installed: markers can unlock new content, activate mini-games and reveal treasures when scanned.</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394219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539" y="782851"/>
            <a:ext cx="9007522" cy="1459684"/>
          </a:xfrm>
        </p:spPr>
        <p:txBody>
          <a:bodyPr anchor="t">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Budget Revenue Summary</a:t>
            </a:r>
          </a:p>
        </p:txBody>
      </p:sp>
      <p:graphicFrame>
        <p:nvGraphicFramePr>
          <p:cNvPr id="4" name="Content Placeholder 3"/>
          <p:cNvGraphicFramePr>
            <a:graphicFrameLocks noGrp="1"/>
          </p:cNvGraphicFramePr>
          <p:nvPr>
            <p:ph idx="1"/>
            <p:extLst/>
          </p:nvPr>
        </p:nvGraphicFramePr>
        <p:xfrm>
          <a:off x="193345" y="1759935"/>
          <a:ext cx="11434547" cy="1920140"/>
        </p:xfrm>
        <a:graphic>
          <a:graphicData uri="http://schemas.openxmlformats.org/drawingml/2006/table">
            <a:tbl>
              <a:tblPr firstRow="1" bandRow="1">
                <a:tableStyleId>{5C22544A-7EE6-4342-B048-85BDC9FD1C3A}</a:tableStyleId>
              </a:tblPr>
              <a:tblGrid>
                <a:gridCol w="1318201">
                  <a:extLst>
                    <a:ext uri="{9D8B030D-6E8A-4147-A177-3AD203B41FA5}">
                      <a16:colId xmlns:a16="http://schemas.microsoft.com/office/drawing/2014/main" xmlns="" val="20000"/>
                    </a:ext>
                  </a:extLst>
                </a:gridCol>
                <a:gridCol w="737292">
                  <a:extLst>
                    <a:ext uri="{9D8B030D-6E8A-4147-A177-3AD203B41FA5}">
                      <a16:colId xmlns:a16="http://schemas.microsoft.com/office/drawing/2014/main" xmlns="" val="20001"/>
                    </a:ext>
                  </a:extLst>
                </a:gridCol>
                <a:gridCol w="722124">
                  <a:extLst>
                    <a:ext uri="{9D8B030D-6E8A-4147-A177-3AD203B41FA5}">
                      <a16:colId xmlns:a16="http://schemas.microsoft.com/office/drawing/2014/main" xmlns="" val="20002"/>
                    </a:ext>
                  </a:extLst>
                </a:gridCol>
                <a:gridCol w="820465">
                  <a:extLst>
                    <a:ext uri="{9D8B030D-6E8A-4147-A177-3AD203B41FA5}">
                      <a16:colId xmlns:a16="http://schemas.microsoft.com/office/drawing/2014/main" xmlns="" val="20003"/>
                    </a:ext>
                  </a:extLst>
                </a:gridCol>
                <a:gridCol w="743548">
                  <a:extLst>
                    <a:ext uri="{9D8B030D-6E8A-4147-A177-3AD203B41FA5}">
                      <a16:colId xmlns:a16="http://schemas.microsoft.com/office/drawing/2014/main" xmlns="" val="20004"/>
                    </a:ext>
                  </a:extLst>
                </a:gridCol>
                <a:gridCol w="829012">
                  <a:extLst>
                    <a:ext uri="{9D8B030D-6E8A-4147-A177-3AD203B41FA5}">
                      <a16:colId xmlns:a16="http://schemas.microsoft.com/office/drawing/2014/main" xmlns="" val="20005"/>
                    </a:ext>
                  </a:extLst>
                </a:gridCol>
                <a:gridCol w="764632">
                  <a:extLst>
                    <a:ext uri="{9D8B030D-6E8A-4147-A177-3AD203B41FA5}">
                      <a16:colId xmlns:a16="http://schemas.microsoft.com/office/drawing/2014/main" xmlns="" val="20006"/>
                    </a:ext>
                  </a:extLst>
                </a:gridCol>
                <a:gridCol w="900138">
                  <a:extLst>
                    <a:ext uri="{9D8B030D-6E8A-4147-A177-3AD203B41FA5}">
                      <a16:colId xmlns:a16="http://schemas.microsoft.com/office/drawing/2014/main" xmlns="" val="20007"/>
                    </a:ext>
                  </a:extLst>
                </a:gridCol>
                <a:gridCol w="829813">
                  <a:extLst>
                    <a:ext uri="{9D8B030D-6E8A-4147-A177-3AD203B41FA5}">
                      <a16:colId xmlns:a16="http://schemas.microsoft.com/office/drawing/2014/main" xmlns="" val="20008"/>
                    </a:ext>
                  </a:extLst>
                </a:gridCol>
                <a:gridCol w="914202">
                  <a:extLst>
                    <a:ext uri="{9D8B030D-6E8A-4147-A177-3AD203B41FA5}">
                      <a16:colId xmlns:a16="http://schemas.microsoft.com/office/drawing/2014/main" xmlns="" val="20009"/>
                    </a:ext>
                  </a:extLst>
                </a:gridCol>
                <a:gridCol w="930787">
                  <a:extLst>
                    <a:ext uri="{9D8B030D-6E8A-4147-A177-3AD203B41FA5}">
                      <a16:colId xmlns:a16="http://schemas.microsoft.com/office/drawing/2014/main" xmlns="" val="20010"/>
                    </a:ext>
                  </a:extLst>
                </a:gridCol>
                <a:gridCol w="949525">
                  <a:extLst>
                    <a:ext uri="{9D8B030D-6E8A-4147-A177-3AD203B41FA5}">
                      <a16:colId xmlns:a16="http://schemas.microsoft.com/office/drawing/2014/main" xmlns="" val="20011"/>
                    </a:ext>
                  </a:extLst>
                </a:gridCol>
                <a:gridCol w="974808">
                  <a:extLst>
                    <a:ext uri="{9D8B030D-6E8A-4147-A177-3AD203B41FA5}">
                      <a16:colId xmlns:a16="http://schemas.microsoft.com/office/drawing/2014/main" xmlns="" val="3631029357"/>
                    </a:ext>
                  </a:extLst>
                </a:gridCol>
              </a:tblGrid>
              <a:tr h="478392">
                <a:tc>
                  <a:txBody>
                    <a:bodyPr/>
                    <a:lstStyle/>
                    <a:p>
                      <a:pPr algn="ctr"/>
                      <a:endParaRPr lang="en-US" sz="1800" dirty="0"/>
                    </a:p>
                  </a:txBody>
                  <a:tcPr anchor="ctr"/>
                </a:tc>
                <a:tc>
                  <a:txBody>
                    <a:bodyPr/>
                    <a:lstStyle/>
                    <a:p>
                      <a:pPr algn="ctr"/>
                      <a:r>
                        <a:rPr lang="en-US" sz="1800" dirty="0"/>
                        <a:t>1990</a:t>
                      </a:r>
                    </a:p>
                  </a:txBody>
                  <a:tcPr anchor="ctr"/>
                </a:tc>
                <a:tc>
                  <a:txBody>
                    <a:bodyPr/>
                    <a:lstStyle/>
                    <a:p>
                      <a:pPr algn="ctr"/>
                      <a:r>
                        <a:rPr lang="en-US" sz="1800" dirty="0"/>
                        <a:t>1995</a:t>
                      </a:r>
                    </a:p>
                  </a:txBody>
                  <a:tcPr anchor="ctr"/>
                </a:tc>
                <a:tc>
                  <a:txBody>
                    <a:bodyPr/>
                    <a:lstStyle/>
                    <a:p>
                      <a:pPr algn="ctr"/>
                      <a:r>
                        <a:rPr lang="en-US" sz="1800" dirty="0"/>
                        <a:t>2005</a:t>
                      </a:r>
                    </a:p>
                  </a:txBody>
                  <a:tcPr anchor="ctr"/>
                </a:tc>
                <a:tc>
                  <a:txBody>
                    <a:bodyPr/>
                    <a:lstStyle/>
                    <a:p>
                      <a:pPr algn="ctr"/>
                      <a:r>
                        <a:rPr lang="en-US" sz="1800" dirty="0"/>
                        <a:t>2011</a:t>
                      </a:r>
                    </a:p>
                  </a:txBody>
                  <a:tcPr anchor="ctr"/>
                </a:tc>
                <a:tc>
                  <a:txBody>
                    <a:bodyPr/>
                    <a:lstStyle/>
                    <a:p>
                      <a:pPr algn="ctr"/>
                      <a:r>
                        <a:rPr lang="en-US" sz="1800" dirty="0"/>
                        <a:t>2012</a:t>
                      </a:r>
                    </a:p>
                  </a:txBody>
                  <a:tcPr anchor="ctr"/>
                </a:tc>
                <a:tc>
                  <a:txBody>
                    <a:bodyPr/>
                    <a:lstStyle/>
                    <a:p>
                      <a:pPr algn="ctr"/>
                      <a:r>
                        <a:rPr lang="en-US" sz="1800" dirty="0"/>
                        <a:t>2013</a:t>
                      </a:r>
                    </a:p>
                  </a:txBody>
                  <a:tcPr anchor="ctr"/>
                </a:tc>
                <a:tc>
                  <a:txBody>
                    <a:bodyPr/>
                    <a:lstStyle/>
                    <a:p>
                      <a:pPr algn="ctr"/>
                      <a:r>
                        <a:rPr lang="en-US" sz="1800" dirty="0"/>
                        <a:t>2014</a:t>
                      </a:r>
                    </a:p>
                  </a:txBody>
                  <a:tcPr anchor="ctr"/>
                </a:tc>
                <a:tc>
                  <a:txBody>
                    <a:bodyPr/>
                    <a:lstStyle/>
                    <a:p>
                      <a:pPr algn="ctr"/>
                      <a:r>
                        <a:rPr lang="en-US" sz="1800" dirty="0"/>
                        <a:t>2015</a:t>
                      </a:r>
                    </a:p>
                  </a:txBody>
                  <a:tcPr anchor="ctr"/>
                </a:tc>
                <a:tc>
                  <a:txBody>
                    <a:bodyPr/>
                    <a:lstStyle/>
                    <a:p>
                      <a:pPr algn="ctr"/>
                      <a:r>
                        <a:rPr lang="en-US" sz="1800" dirty="0"/>
                        <a:t>2016</a:t>
                      </a:r>
                    </a:p>
                  </a:txBody>
                  <a:tcPr anchor="ctr"/>
                </a:tc>
                <a:tc>
                  <a:txBody>
                    <a:bodyPr/>
                    <a:lstStyle/>
                    <a:p>
                      <a:pPr algn="ctr"/>
                      <a:r>
                        <a:rPr lang="en-US" sz="1800" dirty="0"/>
                        <a:t>2017</a:t>
                      </a:r>
                    </a:p>
                  </a:txBody>
                  <a:tcPr anchor="ctr"/>
                </a:tc>
                <a:tc>
                  <a:txBody>
                    <a:bodyPr/>
                    <a:lstStyle/>
                    <a:p>
                      <a:pPr algn="ctr"/>
                      <a:r>
                        <a:rPr lang="en-US" sz="1800" dirty="0"/>
                        <a:t>2018</a:t>
                      </a:r>
                    </a:p>
                  </a:txBody>
                  <a:tcPr anchor="ctr"/>
                </a:tc>
                <a:tc>
                  <a:txBody>
                    <a:bodyPr/>
                    <a:lstStyle/>
                    <a:p>
                      <a:pPr algn="ctr"/>
                      <a:r>
                        <a:rPr lang="en-US" sz="1800" dirty="0"/>
                        <a:t>2019</a:t>
                      </a:r>
                    </a:p>
                  </a:txBody>
                  <a:tcPr anchor="ctr"/>
                </a:tc>
                <a:extLst>
                  <a:ext uri="{0D108BD9-81ED-4DB2-BD59-A6C34878D82A}">
                    <a16:rowId xmlns:a16="http://schemas.microsoft.com/office/drawing/2014/main" xmlns="" val="10000"/>
                  </a:ext>
                </a:extLst>
              </a:tr>
              <a:tr h="753380">
                <a:tc>
                  <a:txBody>
                    <a:bodyPr/>
                    <a:lstStyle/>
                    <a:p>
                      <a:pPr algn="ctr"/>
                      <a:r>
                        <a:rPr lang="en-US" sz="1800" baseline="0" dirty="0"/>
                        <a:t>Local</a:t>
                      </a:r>
                      <a:r>
                        <a:rPr lang="en-US" sz="2000" dirty="0"/>
                        <a:t> </a:t>
                      </a:r>
                      <a:r>
                        <a:rPr lang="en-US" sz="1800" baseline="0" dirty="0"/>
                        <a:t>Revenue</a:t>
                      </a:r>
                    </a:p>
                  </a:txBody>
                  <a:tcPr anchor="ctr">
                    <a:solidFill>
                      <a:schemeClr val="accent1">
                        <a:tint val="40000"/>
                        <a:alpha val="57000"/>
                      </a:schemeClr>
                    </a:solidFill>
                  </a:tcPr>
                </a:tc>
                <a:tc>
                  <a:txBody>
                    <a:bodyPr/>
                    <a:lstStyle/>
                    <a:p>
                      <a:pPr algn="ctr"/>
                      <a:r>
                        <a:rPr lang="en-US" sz="2000" b="1" baseline="0" dirty="0"/>
                        <a:t>81%</a:t>
                      </a:r>
                    </a:p>
                  </a:txBody>
                  <a:tcPr anchor="ctr">
                    <a:solidFill>
                      <a:schemeClr val="accent1">
                        <a:tint val="40000"/>
                        <a:alpha val="57000"/>
                      </a:schemeClr>
                    </a:solidFill>
                  </a:tcPr>
                </a:tc>
                <a:tc>
                  <a:txBody>
                    <a:bodyPr/>
                    <a:lstStyle/>
                    <a:p>
                      <a:pPr algn="ctr"/>
                      <a:r>
                        <a:rPr lang="en-US" sz="2000" baseline="0" dirty="0"/>
                        <a:t>76%</a:t>
                      </a:r>
                    </a:p>
                  </a:txBody>
                  <a:tcPr anchor="ctr">
                    <a:solidFill>
                      <a:schemeClr val="accent1">
                        <a:tint val="40000"/>
                        <a:alpha val="57000"/>
                      </a:schemeClr>
                    </a:solidFill>
                  </a:tcPr>
                </a:tc>
                <a:tc>
                  <a:txBody>
                    <a:bodyPr/>
                    <a:lstStyle/>
                    <a:p>
                      <a:pPr algn="ctr"/>
                      <a:r>
                        <a:rPr lang="en-US" sz="2000" baseline="0" dirty="0"/>
                        <a:t>82%</a:t>
                      </a:r>
                    </a:p>
                  </a:txBody>
                  <a:tcPr anchor="ctr">
                    <a:solidFill>
                      <a:schemeClr val="accent1">
                        <a:tint val="40000"/>
                        <a:alpha val="57000"/>
                      </a:schemeClr>
                    </a:solidFill>
                  </a:tcPr>
                </a:tc>
                <a:tc>
                  <a:txBody>
                    <a:bodyPr/>
                    <a:lstStyle/>
                    <a:p>
                      <a:pPr algn="ctr"/>
                      <a:r>
                        <a:rPr lang="en-US" sz="2000" baseline="0" dirty="0"/>
                        <a:t>91%</a:t>
                      </a:r>
                    </a:p>
                  </a:txBody>
                  <a:tcPr anchor="ctr">
                    <a:solidFill>
                      <a:schemeClr val="accent1">
                        <a:tint val="40000"/>
                        <a:alpha val="57000"/>
                      </a:schemeClr>
                    </a:solidFill>
                  </a:tcPr>
                </a:tc>
                <a:tc>
                  <a:txBody>
                    <a:bodyPr/>
                    <a:lstStyle/>
                    <a:p>
                      <a:pPr algn="ctr"/>
                      <a:r>
                        <a:rPr lang="en-US" sz="2000" baseline="0" dirty="0"/>
                        <a:t>91%</a:t>
                      </a:r>
                    </a:p>
                  </a:txBody>
                  <a:tcPr anchor="ctr">
                    <a:solidFill>
                      <a:schemeClr val="accent1">
                        <a:tint val="40000"/>
                        <a:alpha val="57000"/>
                      </a:schemeClr>
                    </a:solidFill>
                  </a:tcPr>
                </a:tc>
                <a:tc>
                  <a:txBody>
                    <a:bodyPr/>
                    <a:lstStyle/>
                    <a:p>
                      <a:pPr algn="ctr"/>
                      <a:r>
                        <a:rPr lang="en-US" sz="2000" baseline="0" dirty="0"/>
                        <a:t>92%</a:t>
                      </a:r>
                    </a:p>
                  </a:txBody>
                  <a:tcPr anchor="ctr">
                    <a:solidFill>
                      <a:schemeClr val="accent1">
                        <a:tint val="40000"/>
                        <a:alpha val="57000"/>
                      </a:schemeClr>
                    </a:solidFill>
                  </a:tcPr>
                </a:tc>
                <a:tc>
                  <a:txBody>
                    <a:bodyPr/>
                    <a:lstStyle/>
                    <a:p>
                      <a:pPr algn="ctr"/>
                      <a:r>
                        <a:rPr lang="en-US" sz="2000" baseline="0" dirty="0"/>
                        <a:t>92%</a:t>
                      </a:r>
                    </a:p>
                  </a:txBody>
                  <a:tcPr anchor="ctr">
                    <a:solidFill>
                      <a:schemeClr val="accent1">
                        <a:tint val="40000"/>
                        <a:alpha val="57000"/>
                      </a:schemeClr>
                    </a:solidFill>
                  </a:tcPr>
                </a:tc>
                <a:tc>
                  <a:txBody>
                    <a:bodyPr/>
                    <a:lstStyle/>
                    <a:p>
                      <a:pPr algn="ctr"/>
                      <a:r>
                        <a:rPr lang="en-US" sz="2000" baseline="0" dirty="0"/>
                        <a:t>92%</a:t>
                      </a:r>
                    </a:p>
                  </a:txBody>
                  <a:tcPr anchor="ctr">
                    <a:solidFill>
                      <a:schemeClr val="accent1">
                        <a:tint val="40000"/>
                        <a:alpha val="57000"/>
                      </a:schemeClr>
                    </a:solidFill>
                  </a:tcPr>
                </a:tc>
                <a:tc>
                  <a:txBody>
                    <a:bodyPr/>
                    <a:lstStyle/>
                    <a:p>
                      <a:pPr algn="ctr"/>
                      <a:r>
                        <a:rPr lang="en-US" sz="2000" baseline="0" dirty="0"/>
                        <a:t>91.7%</a:t>
                      </a:r>
                    </a:p>
                  </a:txBody>
                  <a:tcPr anchor="ctr">
                    <a:solidFill>
                      <a:schemeClr val="accent1">
                        <a:tint val="40000"/>
                        <a:alpha val="57000"/>
                      </a:schemeClr>
                    </a:solidFill>
                  </a:tcPr>
                </a:tc>
                <a:tc>
                  <a:txBody>
                    <a:bodyPr/>
                    <a:lstStyle/>
                    <a:p>
                      <a:pPr algn="ctr"/>
                      <a:r>
                        <a:rPr lang="en-US" sz="2000" baseline="0" dirty="0"/>
                        <a:t>92.4%</a:t>
                      </a:r>
                    </a:p>
                  </a:txBody>
                  <a:tcPr anchor="ctr">
                    <a:solidFill>
                      <a:schemeClr val="accent1">
                        <a:tint val="40000"/>
                        <a:alpha val="57000"/>
                      </a:schemeClr>
                    </a:solidFill>
                  </a:tcPr>
                </a:tc>
                <a:tc>
                  <a:txBody>
                    <a:bodyPr/>
                    <a:lstStyle/>
                    <a:p>
                      <a:pPr algn="ctr"/>
                      <a:r>
                        <a:rPr lang="en-US" sz="2000" baseline="0" dirty="0"/>
                        <a:t>92.7%</a:t>
                      </a:r>
                    </a:p>
                  </a:txBody>
                  <a:tcPr anchor="ctr">
                    <a:solidFill>
                      <a:schemeClr val="accent1">
                        <a:tint val="40000"/>
                        <a:alpha val="57000"/>
                      </a:schemeClr>
                    </a:solidFill>
                  </a:tcPr>
                </a:tc>
                <a:tc>
                  <a:txBody>
                    <a:bodyPr/>
                    <a:lstStyle/>
                    <a:p>
                      <a:pPr algn="ctr"/>
                      <a:r>
                        <a:rPr lang="en-US" sz="2000" b="1" baseline="0" dirty="0"/>
                        <a:t>92.8%</a:t>
                      </a:r>
                    </a:p>
                  </a:txBody>
                  <a:tcPr anchor="ctr">
                    <a:solidFill>
                      <a:schemeClr val="accent1">
                        <a:tint val="40000"/>
                        <a:alpha val="57000"/>
                      </a:schemeClr>
                    </a:solidFill>
                  </a:tcPr>
                </a:tc>
                <a:extLst>
                  <a:ext uri="{0D108BD9-81ED-4DB2-BD59-A6C34878D82A}">
                    <a16:rowId xmlns:a16="http://schemas.microsoft.com/office/drawing/2014/main" xmlns="" val="10001"/>
                  </a:ext>
                </a:extLst>
              </a:tr>
              <a:tr h="688368">
                <a:tc>
                  <a:txBody>
                    <a:bodyPr/>
                    <a:lstStyle/>
                    <a:p>
                      <a:pPr algn="ctr"/>
                      <a:r>
                        <a:rPr lang="en-US" sz="1800" baseline="0" dirty="0"/>
                        <a:t>State</a:t>
                      </a:r>
                      <a:r>
                        <a:rPr lang="en-US" sz="2000" dirty="0"/>
                        <a:t> </a:t>
                      </a:r>
                      <a:r>
                        <a:rPr lang="en-US" sz="1800" baseline="0" dirty="0"/>
                        <a:t>Revenue</a:t>
                      </a:r>
                    </a:p>
                  </a:txBody>
                  <a:tcPr anchor="ctr">
                    <a:solidFill>
                      <a:schemeClr val="accent1">
                        <a:tint val="40000"/>
                        <a:alpha val="57000"/>
                      </a:schemeClr>
                    </a:solidFill>
                  </a:tcPr>
                </a:tc>
                <a:tc>
                  <a:txBody>
                    <a:bodyPr/>
                    <a:lstStyle/>
                    <a:p>
                      <a:pPr algn="ctr"/>
                      <a:r>
                        <a:rPr lang="en-US" sz="2000" b="1" baseline="0" dirty="0"/>
                        <a:t>19%</a:t>
                      </a:r>
                    </a:p>
                  </a:txBody>
                  <a:tcPr anchor="ctr">
                    <a:solidFill>
                      <a:schemeClr val="accent1">
                        <a:tint val="40000"/>
                        <a:alpha val="57000"/>
                      </a:schemeClr>
                    </a:solidFill>
                  </a:tcPr>
                </a:tc>
                <a:tc>
                  <a:txBody>
                    <a:bodyPr/>
                    <a:lstStyle/>
                    <a:p>
                      <a:pPr algn="ctr"/>
                      <a:r>
                        <a:rPr lang="en-US" sz="2000" baseline="0" dirty="0"/>
                        <a:t>24%</a:t>
                      </a:r>
                    </a:p>
                  </a:txBody>
                  <a:tcPr anchor="ctr">
                    <a:solidFill>
                      <a:schemeClr val="accent1">
                        <a:tint val="40000"/>
                        <a:alpha val="57000"/>
                      </a:schemeClr>
                    </a:solidFill>
                  </a:tcPr>
                </a:tc>
                <a:tc>
                  <a:txBody>
                    <a:bodyPr/>
                    <a:lstStyle/>
                    <a:p>
                      <a:pPr algn="ctr"/>
                      <a:r>
                        <a:rPr lang="en-US" sz="2000" baseline="0" dirty="0"/>
                        <a:t>18%</a:t>
                      </a:r>
                    </a:p>
                  </a:txBody>
                  <a:tcPr anchor="ctr">
                    <a:solidFill>
                      <a:schemeClr val="accent1">
                        <a:tint val="40000"/>
                        <a:alpha val="57000"/>
                      </a:schemeClr>
                    </a:solidFill>
                  </a:tcPr>
                </a:tc>
                <a:tc>
                  <a:txBody>
                    <a:bodyPr/>
                    <a:lstStyle/>
                    <a:p>
                      <a:pPr algn="ctr"/>
                      <a:r>
                        <a:rPr lang="en-US" sz="2000" baseline="0" dirty="0"/>
                        <a:t>9%</a:t>
                      </a:r>
                    </a:p>
                  </a:txBody>
                  <a:tcPr anchor="ctr">
                    <a:solidFill>
                      <a:schemeClr val="accent1">
                        <a:tint val="40000"/>
                        <a:alpha val="57000"/>
                      </a:schemeClr>
                    </a:solidFill>
                  </a:tcPr>
                </a:tc>
                <a:tc>
                  <a:txBody>
                    <a:bodyPr/>
                    <a:lstStyle/>
                    <a:p>
                      <a:pPr algn="ctr"/>
                      <a:r>
                        <a:rPr lang="en-US" sz="2000" baseline="0" dirty="0"/>
                        <a:t>9%</a:t>
                      </a:r>
                    </a:p>
                  </a:txBody>
                  <a:tcPr anchor="ctr">
                    <a:solidFill>
                      <a:schemeClr val="accent1">
                        <a:tint val="40000"/>
                        <a:alpha val="57000"/>
                      </a:schemeClr>
                    </a:solidFill>
                  </a:tcPr>
                </a:tc>
                <a:tc>
                  <a:txBody>
                    <a:bodyPr/>
                    <a:lstStyle/>
                    <a:p>
                      <a:pPr algn="ctr"/>
                      <a:r>
                        <a:rPr lang="en-US" sz="2000" baseline="0" dirty="0"/>
                        <a:t>8%</a:t>
                      </a:r>
                    </a:p>
                  </a:txBody>
                  <a:tcPr anchor="ctr">
                    <a:solidFill>
                      <a:schemeClr val="accent1">
                        <a:tint val="40000"/>
                        <a:alpha val="57000"/>
                      </a:schemeClr>
                    </a:solidFill>
                  </a:tcPr>
                </a:tc>
                <a:tc>
                  <a:txBody>
                    <a:bodyPr/>
                    <a:lstStyle/>
                    <a:p>
                      <a:pPr algn="ctr"/>
                      <a:r>
                        <a:rPr lang="en-US" sz="2000" baseline="0" dirty="0"/>
                        <a:t>8%</a:t>
                      </a:r>
                    </a:p>
                  </a:txBody>
                  <a:tcPr anchor="ctr">
                    <a:solidFill>
                      <a:schemeClr val="accent1">
                        <a:tint val="40000"/>
                        <a:alpha val="57000"/>
                      </a:schemeClr>
                    </a:solidFill>
                  </a:tcPr>
                </a:tc>
                <a:tc>
                  <a:txBody>
                    <a:bodyPr/>
                    <a:lstStyle/>
                    <a:p>
                      <a:pPr algn="ctr"/>
                      <a:r>
                        <a:rPr lang="en-US" sz="2000" baseline="0" dirty="0"/>
                        <a:t>8%</a:t>
                      </a:r>
                    </a:p>
                  </a:txBody>
                  <a:tcPr anchor="ctr">
                    <a:solidFill>
                      <a:schemeClr val="accent1">
                        <a:tint val="40000"/>
                        <a:alpha val="57000"/>
                      </a:schemeClr>
                    </a:solidFill>
                  </a:tcPr>
                </a:tc>
                <a:tc>
                  <a:txBody>
                    <a:bodyPr/>
                    <a:lstStyle/>
                    <a:p>
                      <a:pPr algn="ctr"/>
                      <a:r>
                        <a:rPr lang="en-US" sz="2000" baseline="0" dirty="0"/>
                        <a:t>8.3%</a:t>
                      </a:r>
                    </a:p>
                  </a:txBody>
                  <a:tcPr anchor="ctr">
                    <a:solidFill>
                      <a:schemeClr val="accent1">
                        <a:tint val="40000"/>
                        <a:alpha val="57000"/>
                      </a:schemeClr>
                    </a:solidFill>
                  </a:tcPr>
                </a:tc>
                <a:tc>
                  <a:txBody>
                    <a:bodyPr/>
                    <a:lstStyle/>
                    <a:p>
                      <a:pPr algn="ctr"/>
                      <a:r>
                        <a:rPr lang="en-US" sz="2000" baseline="0" dirty="0"/>
                        <a:t>7.6%</a:t>
                      </a:r>
                    </a:p>
                  </a:txBody>
                  <a:tcPr anchor="ctr">
                    <a:solidFill>
                      <a:schemeClr val="accent1">
                        <a:tint val="40000"/>
                        <a:alpha val="57000"/>
                      </a:schemeClr>
                    </a:solidFill>
                  </a:tcPr>
                </a:tc>
                <a:tc>
                  <a:txBody>
                    <a:bodyPr/>
                    <a:lstStyle/>
                    <a:p>
                      <a:pPr algn="ctr"/>
                      <a:r>
                        <a:rPr lang="en-US" sz="2000" baseline="0" dirty="0"/>
                        <a:t>7.3%</a:t>
                      </a:r>
                    </a:p>
                  </a:txBody>
                  <a:tcPr anchor="ctr">
                    <a:solidFill>
                      <a:schemeClr val="accent1">
                        <a:tint val="40000"/>
                        <a:alpha val="57000"/>
                      </a:schemeClr>
                    </a:solidFill>
                  </a:tcPr>
                </a:tc>
                <a:tc>
                  <a:txBody>
                    <a:bodyPr/>
                    <a:lstStyle/>
                    <a:p>
                      <a:pPr algn="ctr"/>
                      <a:r>
                        <a:rPr lang="en-US" sz="2000" b="1" baseline="0" dirty="0"/>
                        <a:t>7.2%</a:t>
                      </a:r>
                    </a:p>
                  </a:txBody>
                  <a:tcPr anchor="ctr">
                    <a:solidFill>
                      <a:schemeClr val="accent1">
                        <a:tint val="40000"/>
                        <a:alpha val="57000"/>
                      </a:schemeClr>
                    </a:solidFill>
                  </a:tcPr>
                </a:tc>
                <a:extLst>
                  <a:ext uri="{0D108BD9-81ED-4DB2-BD59-A6C34878D82A}">
                    <a16:rowId xmlns:a16="http://schemas.microsoft.com/office/drawing/2014/main" xmlns="" val="10002"/>
                  </a:ext>
                </a:extLst>
              </a:tr>
            </a:tbl>
          </a:graphicData>
        </a:graphic>
      </p:graphicFrame>
      <p:sp>
        <p:nvSpPr>
          <p:cNvPr id="3" name="Slide Number Placeholder 2"/>
          <p:cNvSpPr>
            <a:spLocks noGrp="1"/>
          </p:cNvSpPr>
          <p:nvPr>
            <p:ph type="sldNum" sz="quarter" idx="12"/>
          </p:nvPr>
        </p:nvSpPr>
        <p:spPr>
          <a:xfrm>
            <a:off x="5562600" y="5989739"/>
            <a:ext cx="1066800" cy="48726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186477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781FEF70-6724-4E87-92FE-F7921B3C20B1}"/>
              </a:ext>
            </a:extLst>
          </p:cNvPr>
          <p:cNvPicPr>
            <a:picLocks noGrp="1" noChangeAspect="1"/>
          </p:cNvPicPr>
          <p:nvPr>
            <p:ph idx="1"/>
          </p:nvPr>
        </p:nvPicPr>
        <p:blipFill rotWithShape="1">
          <a:blip r:embed="rId2"/>
          <a:srcRect b="14879"/>
          <a:stretch/>
        </p:blipFill>
        <p:spPr>
          <a:xfrm>
            <a:off x="598927" y="874627"/>
            <a:ext cx="5927199" cy="3645756"/>
          </a:xfrm>
        </p:spPr>
      </p:pic>
      <p:sp>
        <p:nvSpPr>
          <p:cNvPr id="4" name="Slide Number Placeholder 3">
            <a:extLst>
              <a:ext uri="{FF2B5EF4-FFF2-40B4-BE49-F238E27FC236}">
                <a16:creationId xmlns:a16="http://schemas.microsoft.com/office/drawing/2014/main" xmlns="" id="{1E7D8035-386A-4D7E-A60E-EF743E575285}"/>
              </a:ext>
            </a:extLst>
          </p:cNvPr>
          <p:cNvSpPr>
            <a:spLocks noGrp="1"/>
          </p:cNvSpPr>
          <p:nvPr>
            <p:ph type="sldNum" sz="quarter" idx="12"/>
          </p:nvPr>
        </p:nvSpPr>
        <p:spPr>
          <a:xfrm>
            <a:off x="6054587" y="6533965"/>
            <a:ext cx="461624" cy="23821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5653F3D8-8F40-47D9-86BE-B345D335CD30}"/>
              </a:ext>
            </a:extLst>
          </p:cNvPr>
          <p:cNvSpPr txBox="1"/>
          <p:nvPr/>
        </p:nvSpPr>
        <p:spPr>
          <a:xfrm>
            <a:off x="6516210" y="827064"/>
            <a:ext cx="5565231" cy="3693319"/>
          </a:xfrm>
          <a:prstGeom prst="rect">
            <a:avLst/>
          </a:prstGeom>
          <a:solidFill>
            <a:schemeClr val="bg1">
              <a:alpha val="3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 2018, the Delran Police Department received re-accreditation through the New Jersey State Chiefs of Police Accreditation program. The department initially received accreditation in 2011 and must undergo a reassessment every three years to remain accredited.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Accredited status represents a significant professional achievement. Accreditation is the certification by an independent reviewing authority that a law enforcement agency has met specific requirements and prescribed standards.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xmlns="" id="{0BACB27C-73FF-4CBA-A250-E71AC995975D}"/>
              </a:ext>
            </a:extLst>
          </p:cNvPr>
          <p:cNvSpPr>
            <a:spLocks noGrp="1"/>
          </p:cNvSpPr>
          <p:nvPr>
            <p:ph type="title"/>
          </p:nvPr>
        </p:nvSpPr>
        <p:spPr>
          <a:xfrm>
            <a:off x="608842" y="827064"/>
            <a:ext cx="3969675" cy="540059"/>
          </a:xfrm>
          <a:solidFill>
            <a:schemeClr val="bg1">
              <a:alpha val="64000"/>
            </a:schemeClr>
          </a:solidFill>
        </p:spPr>
        <p:txBody>
          <a:bodyPr>
            <a:noAutofit/>
          </a:bodyPr>
          <a:lstStyle/>
          <a:p>
            <a:pPr algn="ctr"/>
            <a:r>
              <a:rPr lang="en-US" sz="1800" dirty="0">
                <a:latin typeface="Arial" panose="020B0604020202020204" pitchFamily="34" charset="0"/>
                <a:cs typeface="Arial" panose="020B0604020202020204" pitchFamily="34" charset="0"/>
              </a:rPr>
              <a:t>Delran police Department</a:t>
            </a:r>
            <a:endParaRPr lang="en-US" sz="1400" dirty="0">
              <a:latin typeface="Arial" panose="020B0604020202020204" pitchFamily="34" charset="0"/>
              <a:cs typeface="Arial" panose="020B0604020202020204" pitchFamily="34" charset="0"/>
            </a:endParaRPr>
          </a:p>
        </p:txBody>
      </p:sp>
      <p:sp>
        <p:nvSpPr>
          <p:cNvPr id="3" name="TextBox 2"/>
          <p:cNvSpPr txBox="1"/>
          <p:nvPr/>
        </p:nvSpPr>
        <p:spPr>
          <a:xfrm>
            <a:off x="608842" y="4520383"/>
            <a:ext cx="11472599" cy="2031325"/>
          </a:xfrm>
          <a:prstGeom prst="rect">
            <a:avLst/>
          </a:prstGeom>
          <a:solidFill>
            <a:schemeClr val="bg1">
              <a:alpha val="3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Accreditation reflects that the Accredited Agency was carefully measured against an established set of state and national standards and has met or exceeded accepted practices in the field of law enforcement. Research shows that accredited agencies have 11% fewer police professional liability claims, 18% fewer workers compensation claims and 31% fewer auto liability claims.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Moreover, municipalities that participate in a MEL-affiliated Joint Insurance Fund stand to receive substantial insurance premium discounts when their police department attains Accreditation</a:t>
            </a:r>
          </a:p>
        </p:txBody>
      </p:sp>
    </p:spTree>
    <p:extLst>
      <p:ext uri="{BB962C8B-B14F-4D97-AF65-F5344CB8AC3E}">
        <p14:creationId xmlns:p14="http://schemas.microsoft.com/office/powerpoint/2010/main" val="268472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04992BE-77E0-485A-95A6-333396560C7F}"/>
              </a:ext>
            </a:extLst>
          </p:cNvPr>
          <p:cNvPicPr>
            <a:picLocks noGrp="1" noChangeAspect="1"/>
          </p:cNvPicPr>
          <p:nvPr>
            <p:ph idx="1"/>
          </p:nvPr>
        </p:nvPicPr>
        <p:blipFill>
          <a:blip r:embed="rId2"/>
          <a:stretch>
            <a:fillRect/>
          </a:stretch>
        </p:blipFill>
        <p:spPr>
          <a:xfrm>
            <a:off x="1399680" y="524668"/>
            <a:ext cx="7659147" cy="4349451"/>
          </a:xfrm>
          <a:ln w="15875">
            <a:solidFill>
              <a:schemeClr val="bg1"/>
            </a:solidFill>
          </a:ln>
          <a:effectLst>
            <a:outerShdw blurRad="762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xmlns="" id="{3C7D576B-3458-4C59-8FC7-5DA20CF4B83A}"/>
              </a:ext>
            </a:extLst>
          </p:cNvPr>
          <p:cNvSpPr>
            <a:spLocks noGrp="1"/>
          </p:cNvSpPr>
          <p:nvPr>
            <p:ph type="sldNum" sz="quarter" idx="12"/>
          </p:nvPr>
        </p:nvSpPr>
        <p:spPr>
          <a:xfrm>
            <a:off x="5433133" y="6134470"/>
            <a:ext cx="426129" cy="639192"/>
          </a:xfrm>
        </p:spPr>
        <p:txBody>
          <a:bodyPr/>
          <a:lstStyle/>
          <a:p>
            <a:fld id="{D57F1E4F-1CFF-5643-939E-217C01CDF565}" type="slidenum">
              <a:rPr lang="en-US" sz="800" smtClean="0">
                <a:latin typeface="Arial" panose="020B0604020202020204" pitchFamily="34" charset="0"/>
                <a:cs typeface="Arial" panose="020B0604020202020204" pitchFamily="34" charset="0"/>
              </a:rPr>
              <a:pPr/>
              <a:t>2</a:t>
            </a:fld>
            <a:endParaRPr lang="en-US" sz="800" dirty="0">
              <a:latin typeface="Arial" panose="020B0604020202020204" pitchFamily="34" charset="0"/>
              <a:cs typeface="Arial" panose="020B0604020202020204" pitchFamily="34" charset="0"/>
            </a:endParaRPr>
          </a:p>
        </p:txBody>
      </p:sp>
      <p:sp>
        <p:nvSpPr>
          <p:cNvPr id="3" name="Rectangle 2"/>
          <p:cNvSpPr/>
          <p:nvPr/>
        </p:nvSpPr>
        <p:spPr>
          <a:xfrm>
            <a:off x="1435157" y="5025882"/>
            <a:ext cx="7623670" cy="707886"/>
          </a:xfrm>
          <a:prstGeom prst="rect">
            <a:avLst/>
          </a:prstGeom>
        </p:spPr>
        <p:txBody>
          <a:bodyPr wrap="square">
            <a:spAutoFit/>
          </a:bodyPr>
          <a:lstStyle/>
          <a:p>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next five pages of this report explain the budget process and provide the fundamentals of tax calculation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21177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016" y="316557"/>
            <a:ext cx="7896630" cy="864066"/>
          </a:xfrm>
        </p:spPr>
        <p:txBody>
          <a:bodyPr anchor="ctr">
            <a:normAutofit fontScale="90000"/>
          </a:bodyPr>
          <a:lstStyle/>
          <a:p>
            <a:pPr algn="ctr"/>
            <a:r>
              <a:rPr lang="en-US" dirty="0"/>
              <a:t>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Percentage of Tax Collections</a:t>
            </a:r>
          </a:p>
        </p:txBody>
      </p:sp>
      <p:graphicFrame>
        <p:nvGraphicFramePr>
          <p:cNvPr id="4" name="Content Placeholder 3"/>
          <p:cNvGraphicFramePr>
            <a:graphicFrameLocks noGrp="1"/>
          </p:cNvGraphicFramePr>
          <p:nvPr>
            <p:ph type="pic" idx="1"/>
            <p:extLst/>
          </p:nvPr>
        </p:nvGraphicFramePr>
        <p:xfrm>
          <a:off x="3145872" y="1233182"/>
          <a:ext cx="7445928" cy="493901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p:cNvSpPr>
            <a:spLocks noGrp="1"/>
          </p:cNvSpPr>
          <p:nvPr>
            <p:ph type="body" sz="half" idx="2"/>
          </p:nvPr>
        </p:nvSpPr>
        <p:spPr>
          <a:xfrm>
            <a:off x="3261360" y="5516880"/>
            <a:ext cx="5669280" cy="548640"/>
          </a:xfrm>
          <a:prstGeom prst="rect">
            <a:avLst/>
          </a:prstGeom>
        </p:spPr>
        <p:txBody>
          <a:bodyPr>
            <a:normAutofit/>
          </a:bodyPr>
          <a:lstStyle/>
          <a:p>
            <a:pPr marL="342900" indent="-342900">
              <a:buAutoNum type="arabicPlain" startAt="2006"/>
            </a:pPr>
            <a:endParaRPr lang="en-US" dirty="0"/>
          </a:p>
          <a:p>
            <a:pPr marL="342900" indent="-342900">
              <a:buAutoNum type="arabicPlain" startAt="2006"/>
            </a:pPr>
            <a:endParaRPr lang="en-US" dirty="0"/>
          </a:p>
          <a:p>
            <a:pPr marL="342900" indent="-342900">
              <a:buAutoNum type="arabicPlain" startAt="2006"/>
            </a:pPr>
            <a:endParaRPr lang="en-US" dirty="0"/>
          </a:p>
        </p:txBody>
      </p:sp>
      <p:sp>
        <p:nvSpPr>
          <p:cNvPr id="3" name="Slide Number Placeholder 2"/>
          <p:cNvSpPr>
            <a:spLocks noGrp="1"/>
          </p:cNvSpPr>
          <p:nvPr>
            <p:ph type="sldNum" sz="quarter" idx="12"/>
          </p:nvPr>
        </p:nvSpPr>
        <p:spPr>
          <a:xfrm>
            <a:off x="6358855" y="6365146"/>
            <a:ext cx="796953" cy="31668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272074333"/>
              </p:ext>
            </p:extLst>
          </p:nvPr>
        </p:nvGraphicFramePr>
        <p:xfrm>
          <a:off x="394283" y="335560"/>
          <a:ext cx="2180257" cy="6113012"/>
        </p:xfrm>
        <a:graphic>
          <a:graphicData uri="http://schemas.openxmlformats.org/drawingml/2006/table">
            <a:tbl>
              <a:tblPr firstRow="1" bandRow="1">
                <a:tableStyleId>{5C22544A-7EE6-4342-B048-85BDC9FD1C3A}</a:tableStyleId>
              </a:tblPr>
              <a:tblGrid>
                <a:gridCol w="868597">
                  <a:extLst>
                    <a:ext uri="{9D8B030D-6E8A-4147-A177-3AD203B41FA5}">
                      <a16:colId xmlns:a16="http://schemas.microsoft.com/office/drawing/2014/main" xmlns="" val="20000"/>
                    </a:ext>
                  </a:extLst>
                </a:gridCol>
                <a:gridCol w="1311660">
                  <a:extLst>
                    <a:ext uri="{9D8B030D-6E8A-4147-A177-3AD203B41FA5}">
                      <a16:colId xmlns:a16="http://schemas.microsoft.com/office/drawing/2014/main" xmlns="" val="20001"/>
                    </a:ext>
                  </a:extLst>
                </a:gridCol>
              </a:tblGrid>
              <a:tr h="635561">
                <a:tc>
                  <a:txBody>
                    <a:bodyPr/>
                    <a:lstStyle/>
                    <a:p>
                      <a:pPr algn="ctr"/>
                      <a:r>
                        <a:rPr lang="en-US" dirty="0"/>
                        <a:t>Year</a:t>
                      </a:r>
                    </a:p>
                  </a:txBody>
                  <a:tcPr anchor="ctr"/>
                </a:tc>
                <a:tc>
                  <a:txBody>
                    <a:bodyPr/>
                    <a:lstStyle/>
                    <a:p>
                      <a:pPr algn="ctr"/>
                      <a:r>
                        <a:rPr lang="en-US" dirty="0"/>
                        <a:t>% Collected</a:t>
                      </a:r>
                    </a:p>
                  </a:txBody>
                  <a:tcPr anchor="ctr"/>
                </a:tc>
                <a:extLst>
                  <a:ext uri="{0D108BD9-81ED-4DB2-BD59-A6C34878D82A}">
                    <a16:rowId xmlns:a16="http://schemas.microsoft.com/office/drawing/2014/main" xmlns="" val="10000"/>
                  </a:ext>
                </a:extLst>
              </a:tr>
              <a:tr h="444892">
                <a:tc>
                  <a:txBody>
                    <a:bodyPr/>
                    <a:lstStyle/>
                    <a:p>
                      <a:pPr algn="ctr"/>
                      <a:r>
                        <a:rPr lang="en-US" sz="1600" dirty="0"/>
                        <a:t>2008</a:t>
                      </a:r>
                    </a:p>
                  </a:txBody>
                  <a:tcPr anchor="ctr">
                    <a:solidFill>
                      <a:schemeClr val="accent1">
                        <a:tint val="40000"/>
                        <a:alpha val="48000"/>
                      </a:schemeClr>
                    </a:solidFill>
                  </a:tcPr>
                </a:tc>
                <a:tc>
                  <a:txBody>
                    <a:bodyPr/>
                    <a:lstStyle/>
                    <a:p>
                      <a:pPr algn="ctr"/>
                      <a:r>
                        <a:rPr lang="en-US" sz="1600" dirty="0"/>
                        <a:t>98.90</a:t>
                      </a:r>
                    </a:p>
                  </a:txBody>
                  <a:tcPr anchor="ctr">
                    <a:solidFill>
                      <a:schemeClr val="accent1">
                        <a:tint val="40000"/>
                        <a:alpha val="48000"/>
                      </a:schemeClr>
                    </a:solidFill>
                  </a:tcPr>
                </a:tc>
                <a:extLst>
                  <a:ext uri="{0D108BD9-81ED-4DB2-BD59-A6C34878D82A}">
                    <a16:rowId xmlns:a16="http://schemas.microsoft.com/office/drawing/2014/main" xmlns="" val="10001"/>
                  </a:ext>
                </a:extLst>
              </a:tr>
              <a:tr h="444892">
                <a:tc>
                  <a:txBody>
                    <a:bodyPr/>
                    <a:lstStyle/>
                    <a:p>
                      <a:pPr algn="ctr"/>
                      <a:r>
                        <a:rPr lang="en-US" sz="1600" dirty="0"/>
                        <a:t>2009</a:t>
                      </a:r>
                    </a:p>
                  </a:txBody>
                  <a:tcPr anchor="ctr">
                    <a:solidFill>
                      <a:schemeClr val="accent1">
                        <a:tint val="40000"/>
                        <a:alpha val="48000"/>
                      </a:schemeClr>
                    </a:solidFill>
                  </a:tcPr>
                </a:tc>
                <a:tc>
                  <a:txBody>
                    <a:bodyPr/>
                    <a:lstStyle/>
                    <a:p>
                      <a:pPr algn="ctr"/>
                      <a:r>
                        <a:rPr lang="en-US" sz="1600" dirty="0"/>
                        <a:t>98.50</a:t>
                      </a:r>
                    </a:p>
                  </a:txBody>
                  <a:tcPr anchor="ctr">
                    <a:solidFill>
                      <a:schemeClr val="accent1">
                        <a:tint val="40000"/>
                        <a:alpha val="48000"/>
                      </a:schemeClr>
                    </a:solidFill>
                  </a:tcPr>
                </a:tc>
                <a:extLst>
                  <a:ext uri="{0D108BD9-81ED-4DB2-BD59-A6C34878D82A}">
                    <a16:rowId xmlns:a16="http://schemas.microsoft.com/office/drawing/2014/main" xmlns="" val="10002"/>
                  </a:ext>
                </a:extLst>
              </a:tr>
              <a:tr h="444892">
                <a:tc>
                  <a:txBody>
                    <a:bodyPr/>
                    <a:lstStyle/>
                    <a:p>
                      <a:pPr algn="ctr"/>
                      <a:r>
                        <a:rPr lang="en-US" sz="1600" dirty="0"/>
                        <a:t>2010</a:t>
                      </a:r>
                    </a:p>
                  </a:txBody>
                  <a:tcPr anchor="ctr">
                    <a:solidFill>
                      <a:schemeClr val="accent1">
                        <a:tint val="40000"/>
                        <a:alpha val="48000"/>
                      </a:schemeClr>
                    </a:solidFill>
                  </a:tcPr>
                </a:tc>
                <a:tc>
                  <a:txBody>
                    <a:bodyPr/>
                    <a:lstStyle/>
                    <a:p>
                      <a:pPr algn="ctr"/>
                      <a:r>
                        <a:rPr lang="en-US" sz="1600" dirty="0"/>
                        <a:t>98.63</a:t>
                      </a:r>
                    </a:p>
                  </a:txBody>
                  <a:tcPr anchor="ctr">
                    <a:solidFill>
                      <a:schemeClr val="accent1">
                        <a:tint val="40000"/>
                        <a:alpha val="48000"/>
                      </a:schemeClr>
                    </a:solidFill>
                  </a:tcPr>
                </a:tc>
                <a:extLst>
                  <a:ext uri="{0D108BD9-81ED-4DB2-BD59-A6C34878D82A}">
                    <a16:rowId xmlns:a16="http://schemas.microsoft.com/office/drawing/2014/main" xmlns="" val="10003"/>
                  </a:ext>
                </a:extLst>
              </a:tr>
              <a:tr h="444892">
                <a:tc>
                  <a:txBody>
                    <a:bodyPr/>
                    <a:lstStyle/>
                    <a:p>
                      <a:pPr algn="ctr"/>
                      <a:r>
                        <a:rPr lang="en-US" sz="1600" dirty="0"/>
                        <a:t>2011</a:t>
                      </a:r>
                    </a:p>
                  </a:txBody>
                  <a:tcPr anchor="ctr">
                    <a:solidFill>
                      <a:schemeClr val="accent1">
                        <a:tint val="40000"/>
                        <a:alpha val="48000"/>
                      </a:schemeClr>
                    </a:solidFill>
                  </a:tcPr>
                </a:tc>
                <a:tc>
                  <a:txBody>
                    <a:bodyPr/>
                    <a:lstStyle/>
                    <a:p>
                      <a:pPr algn="ctr"/>
                      <a:r>
                        <a:rPr lang="en-US" sz="1600" dirty="0"/>
                        <a:t>98.79</a:t>
                      </a:r>
                    </a:p>
                  </a:txBody>
                  <a:tcPr anchor="ctr">
                    <a:solidFill>
                      <a:schemeClr val="accent1">
                        <a:tint val="40000"/>
                        <a:alpha val="48000"/>
                      </a:schemeClr>
                    </a:solidFill>
                  </a:tcPr>
                </a:tc>
                <a:extLst>
                  <a:ext uri="{0D108BD9-81ED-4DB2-BD59-A6C34878D82A}">
                    <a16:rowId xmlns:a16="http://schemas.microsoft.com/office/drawing/2014/main" xmlns="" val="10004"/>
                  </a:ext>
                </a:extLst>
              </a:tr>
              <a:tr h="444892">
                <a:tc>
                  <a:txBody>
                    <a:bodyPr/>
                    <a:lstStyle/>
                    <a:p>
                      <a:pPr algn="ctr"/>
                      <a:r>
                        <a:rPr lang="en-US" sz="1600" dirty="0"/>
                        <a:t>2012</a:t>
                      </a:r>
                    </a:p>
                  </a:txBody>
                  <a:tcPr anchor="ctr">
                    <a:solidFill>
                      <a:schemeClr val="accent1">
                        <a:tint val="40000"/>
                        <a:alpha val="48000"/>
                      </a:schemeClr>
                    </a:solidFill>
                  </a:tcPr>
                </a:tc>
                <a:tc>
                  <a:txBody>
                    <a:bodyPr/>
                    <a:lstStyle/>
                    <a:p>
                      <a:pPr algn="ctr"/>
                      <a:r>
                        <a:rPr lang="en-US" sz="1600" dirty="0"/>
                        <a:t>98.67</a:t>
                      </a:r>
                    </a:p>
                  </a:txBody>
                  <a:tcPr anchor="ctr">
                    <a:solidFill>
                      <a:schemeClr val="accent1">
                        <a:tint val="40000"/>
                        <a:alpha val="48000"/>
                      </a:schemeClr>
                    </a:solidFill>
                  </a:tcPr>
                </a:tc>
                <a:extLst>
                  <a:ext uri="{0D108BD9-81ED-4DB2-BD59-A6C34878D82A}">
                    <a16:rowId xmlns:a16="http://schemas.microsoft.com/office/drawing/2014/main" xmlns="" val="10005"/>
                  </a:ext>
                </a:extLst>
              </a:tr>
              <a:tr h="444892">
                <a:tc>
                  <a:txBody>
                    <a:bodyPr/>
                    <a:lstStyle/>
                    <a:p>
                      <a:pPr algn="ctr"/>
                      <a:r>
                        <a:rPr lang="en-US" sz="1600" dirty="0"/>
                        <a:t>2013</a:t>
                      </a:r>
                    </a:p>
                  </a:txBody>
                  <a:tcPr anchor="ctr">
                    <a:solidFill>
                      <a:schemeClr val="accent1">
                        <a:tint val="40000"/>
                        <a:alpha val="48000"/>
                      </a:schemeClr>
                    </a:solidFill>
                  </a:tcPr>
                </a:tc>
                <a:tc>
                  <a:txBody>
                    <a:bodyPr/>
                    <a:lstStyle/>
                    <a:p>
                      <a:pPr algn="ctr"/>
                      <a:r>
                        <a:rPr lang="en-US" sz="1600" dirty="0"/>
                        <a:t>98.69</a:t>
                      </a:r>
                    </a:p>
                  </a:txBody>
                  <a:tcPr anchor="ctr">
                    <a:solidFill>
                      <a:schemeClr val="accent1">
                        <a:tint val="40000"/>
                        <a:alpha val="48000"/>
                      </a:schemeClr>
                    </a:solidFill>
                  </a:tcPr>
                </a:tc>
                <a:extLst>
                  <a:ext uri="{0D108BD9-81ED-4DB2-BD59-A6C34878D82A}">
                    <a16:rowId xmlns:a16="http://schemas.microsoft.com/office/drawing/2014/main" xmlns="" val="10006"/>
                  </a:ext>
                </a:extLst>
              </a:tr>
              <a:tr h="444892">
                <a:tc>
                  <a:txBody>
                    <a:bodyPr/>
                    <a:lstStyle/>
                    <a:p>
                      <a:pPr algn="ctr"/>
                      <a:r>
                        <a:rPr lang="en-US" sz="1600" dirty="0"/>
                        <a:t>2014</a:t>
                      </a:r>
                    </a:p>
                  </a:txBody>
                  <a:tcPr anchor="ctr">
                    <a:solidFill>
                      <a:schemeClr val="accent1">
                        <a:tint val="40000"/>
                        <a:alpha val="48000"/>
                      </a:schemeClr>
                    </a:solidFill>
                  </a:tcPr>
                </a:tc>
                <a:tc>
                  <a:txBody>
                    <a:bodyPr/>
                    <a:lstStyle/>
                    <a:p>
                      <a:pPr algn="ctr"/>
                      <a:r>
                        <a:rPr lang="en-US" sz="1600" dirty="0"/>
                        <a:t>98.94</a:t>
                      </a:r>
                    </a:p>
                  </a:txBody>
                  <a:tcPr anchor="ctr">
                    <a:solidFill>
                      <a:schemeClr val="accent1">
                        <a:tint val="40000"/>
                        <a:alpha val="48000"/>
                      </a:schemeClr>
                    </a:solidFill>
                  </a:tcPr>
                </a:tc>
                <a:extLst>
                  <a:ext uri="{0D108BD9-81ED-4DB2-BD59-A6C34878D82A}">
                    <a16:rowId xmlns:a16="http://schemas.microsoft.com/office/drawing/2014/main" xmlns="" val="10007"/>
                  </a:ext>
                </a:extLst>
              </a:tr>
              <a:tr h="444892">
                <a:tc>
                  <a:txBody>
                    <a:bodyPr/>
                    <a:lstStyle/>
                    <a:p>
                      <a:pPr algn="ctr"/>
                      <a:r>
                        <a:rPr lang="en-US" sz="1600" dirty="0"/>
                        <a:t>2015</a:t>
                      </a:r>
                    </a:p>
                  </a:txBody>
                  <a:tcPr anchor="ctr">
                    <a:solidFill>
                      <a:schemeClr val="accent1">
                        <a:tint val="40000"/>
                        <a:alpha val="48000"/>
                      </a:schemeClr>
                    </a:solidFill>
                  </a:tcPr>
                </a:tc>
                <a:tc>
                  <a:txBody>
                    <a:bodyPr/>
                    <a:lstStyle/>
                    <a:p>
                      <a:pPr algn="ctr"/>
                      <a:r>
                        <a:rPr lang="en-US" sz="1600" dirty="0"/>
                        <a:t>98.58</a:t>
                      </a:r>
                    </a:p>
                  </a:txBody>
                  <a:tcPr anchor="ctr">
                    <a:solidFill>
                      <a:schemeClr val="accent1">
                        <a:tint val="40000"/>
                        <a:alpha val="48000"/>
                      </a:schemeClr>
                    </a:solidFill>
                  </a:tcPr>
                </a:tc>
                <a:extLst>
                  <a:ext uri="{0D108BD9-81ED-4DB2-BD59-A6C34878D82A}">
                    <a16:rowId xmlns:a16="http://schemas.microsoft.com/office/drawing/2014/main" xmlns="" val="10008"/>
                  </a:ext>
                </a:extLst>
              </a:tr>
              <a:tr h="444892">
                <a:tc>
                  <a:txBody>
                    <a:bodyPr/>
                    <a:lstStyle/>
                    <a:p>
                      <a:pPr algn="ctr"/>
                      <a:r>
                        <a:rPr lang="en-US" sz="1600" dirty="0"/>
                        <a:t>2016</a:t>
                      </a:r>
                    </a:p>
                  </a:txBody>
                  <a:tcPr anchor="ctr">
                    <a:solidFill>
                      <a:schemeClr val="accent1">
                        <a:tint val="40000"/>
                        <a:alpha val="48000"/>
                      </a:schemeClr>
                    </a:solidFill>
                  </a:tcPr>
                </a:tc>
                <a:tc>
                  <a:txBody>
                    <a:bodyPr/>
                    <a:lstStyle/>
                    <a:p>
                      <a:pPr algn="ctr"/>
                      <a:r>
                        <a:rPr lang="en-US" sz="1600" dirty="0"/>
                        <a:t>98.55</a:t>
                      </a:r>
                    </a:p>
                  </a:txBody>
                  <a:tcPr anchor="ctr">
                    <a:solidFill>
                      <a:schemeClr val="accent1">
                        <a:tint val="40000"/>
                        <a:alpha val="48000"/>
                      </a:schemeClr>
                    </a:solidFill>
                  </a:tcPr>
                </a:tc>
                <a:extLst>
                  <a:ext uri="{0D108BD9-81ED-4DB2-BD59-A6C34878D82A}">
                    <a16:rowId xmlns:a16="http://schemas.microsoft.com/office/drawing/2014/main" xmlns="" val="10009"/>
                  </a:ext>
                </a:extLst>
              </a:tr>
              <a:tr h="444892">
                <a:tc>
                  <a:txBody>
                    <a:bodyPr/>
                    <a:lstStyle/>
                    <a:p>
                      <a:pPr algn="ctr"/>
                      <a:r>
                        <a:rPr lang="en-US" sz="1600" dirty="0"/>
                        <a:t>2017</a:t>
                      </a:r>
                    </a:p>
                  </a:txBody>
                  <a:tcPr anchor="ctr">
                    <a:solidFill>
                      <a:schemeClr val="accent1">
                        <a:tint val="40000"/>
                        <a:alpha val="48000"/>
                      </a:schemeClr>
                    </a:solidFill>
                  </a:tcPr>
                </a:tc>
                <a:tc>
                  <a:txBody>
                    <a:bodyPr/>
                    <a:lstStyle/>
                    <a:p>
                      <a:pPr algn="ctr"/>
                      <a:r>
                        <a:rPr lang="en-US" sz="1600" dirty="0"/>
                        <a:t>98.49</a:t>
                      </a:r>
                    </a:p>
                  </a:txBody>
                  <a:tcPr anchor="ctr">
                    <a:solidFill>
                      <a:schemeClr val="accent1">
                        <a:tint val="40000"/>
                        <a:alpha val="48000"/>
                      </a:schemeClr>
                    </a:solidFill>
                  </a:tcPr>
                </a:tc>
                <a:extLst>
                  <a:ext uri="{0D108BD9-81ED-4DB2-BD59-A6C34878D82A}">
                    <a16:rowId xmlns:a16="http://schemas.microsoft.com/office/drawing/2014/main" xmlns="" val="10010"/>
                  </a:ext>
                </a:extLst>
              </a:tr>
              <a:tr h="444892">
                <a:tc>
                  <a:txBody>
                    <a:bodyPr/>
                    <a:lstStyle/>
                    <a:p>
                      <a:pPr algn="ctr"/>
                      <a:r>
                        <a:rPr lang="en-US" sz="1600" dirty="0"/>
                        <a:t>2018</a:t>
                      </a:r>
                    </a:p>
                  </a:txBody>
                  <a:tcPr anchor="ctr">
                    <a:solidFill>
                      <a:schemeClr val="accent1">
                        <a:tint val="40000"/>
                        <a:alpha val="48000"/>
                      </a:schemeClr>
                    </a:solidFill>
                  </a:tcPr>
                </a:tc>
                <a:tc>
                  <a:txBody>
                    <a:bodyPr/>
                    <a:lstStyle/>
                    <a:p>
                      <a:pPr algn="ctr"/>
                      <a:r>
                        <a:rPr lang="en-US" sz="1600" dirty="0"/>
                        <a:t>98.72</a:t>
                      </a:r>
                    </a:p>
                  </a:txBody>
                  <a:tcPr anchor="ctr">
                    <a:solidFill>
                      <a:schemeClr val="accent1">
                        <a:tint val="40000"/>
                        <a:alpha val="48000"/>
                      </a:schemeClr>
                    </a:solidFill>
                  </a:tcPr>
                </a:tc>
                <a:extLst>
                  <a:ext uri="{0D108BD9-81ED-4DB2-BD59-A6C34878D82A}">
                    <a16:rowId xmlns:a16="http://schemas.microsoft.com/office/drawing/2014/main" xmlns="" val="10011"/>
                  </a:ext>
                </a:extLst>
              </a:tr>
              <a:tr h="569422">
                <a:tc>
                  <a:txBody>
                    <a:bodyPr/>
                    <a:lstStyle/>
                    <a:p>
                      <a:pPr algn="ctr"/>
                      <a:r>
                        <a:rPr lang="en-US" sz="1600" dirty="0"/>
                        <a:t>2019</a:t>
                      </a:r>
                    </a:p>
                    <a:p>
                      <a:pPr algn="ctr"/>
                      <a:endParaRPr lang="en-US" sz="1600" dirty="0"/>
                    </a:p>
                  </a:txBody>
                  <a:tcPr anchor="ctr">
                    <a:solidFill>
                      <a:schemeClr val="accent1">
                        <a:tint val="40000"/>
                        <a:alpha val="48000"/>
                      </a:schemeClr>
                    </a:solidFill>
                  </a:tcPr>
                </a:tc>
                <a:tc>
                  <a:txBody>
                    <a:bodyPr/>
                    <a:lstStyle/>
                    <a:p>
                      <a:pPr algn="ctr"/>
                      <a:r>
                        <a:rPr lang="en-US" sz="1600" dirty="0"/>
                        <a:t>98.69</a:t>
                      </a:r>
                    </a:p>
                  </a:txBody>
                  <a:tcPr anchor="ctr">
                    <a:solidFill>
                      <a:schemeClr val="accent1">
                        <a:tint val="40000"/>
                        <a:alpha val="48000"/>
                      </a:schemeClr>
                    </a:solidFill>
                  </a:tcPr>
                </a:tc>
                <a:extLst>
                  <a:ext uri="{0D108BD9-81ED-4DB2-BD59-A6C34878D82A}">
                    <a16:rowId xmlns:a16="http://schemas.microsoft.com/office/drawing/2014/main" xmlns="" val="3941152700"/>
                  </a:ext>
                </a:extLst>
              </a:tr>
            </a:tbl>
          </a:graphicData>
        </a:graphic>
      </p:graphicFrame>
    </p:spTree>
    <p:extLst>
      <p:ext uri="{BB962C8B-B14F-4D97-AF65-F5344CB8AC3E}">
        <p14:creationId xmlns:p14="http://schemas.microsoft.com/office/powerpoint/2010/main" val="2707328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289" y="679968"/>
            <a:ext cx="6174297" cy="1157681"/>
          </a:xfrm>
        </p:spPr>
        <p:txBody>
          <a:bodyPr anchor="t">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Revenues</a:t>
            </a:r>
          </a:p>
        </p:txBody>
      </p:sp>
      <p:sp>
        <p:nvSpPr>
          <p:cNvPr id="3" name="Content Placeholder 2"/>
          <p:cNvSpPr>
            <a:spLocks noGrp="1"/>
          </p:cNvSpPr>
          <p:nvPr>
            <p:ph idx="1"/>
          </p:nvPr>
        </p:nvSpPr>
        <p:spPr>
          <a:xfrm>
            <a:off x="1738604" y="1631519"/>
            <a:ext cx="8229600" cy="4075176"/>
          </a:xfrm>
          <a:prstGeom prst="rect">
            <a:avLst/>
          </a:prstGeom>
        </p:spPr>
        <p:txBody>
          <a:bodyPr anchor="t">
            <a:normAutofit/>
          </a:bodyPr>
          <a:lstStyle/>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Surplus Anticipated                	             3,968,000</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Revenues                       	                879,100</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State and Federal Aid            	             1,364,958</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Receipts –Delinquent Taxes  	                300,000</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Amount Raised by Taxation                  </a:t>
            </a:r>
            <a:r>
              <a:rPr lang="en-US" sz="2400" u="sn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11,201,613</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$17,713,671</a:t>
            </a:r>
          </a:p>
        </p:txBody>
      </p:sp>
      <p:sp>
        <p:nvSpPr>
          <p:cNvPr id="4" name="Slide Number Placeholder 3"/>
          <p:cNvSpPr>
            <a:spLocks noGrp="1"/>
          </p:cNvSpPr>
          <p:nvPr>
            <p:ph type="sldNum" sz="quarter" idx="12"/>
          </p:nvPr>
        </p:nvSpPr>
        <p:spPr>
          <a:xfrm>
            <a:off x="5562600" y="6172200"/>
            <a:ext cx="1066800" cy="3048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2137697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D872A-A262-4B4D-BE77-4DC8D071332F}"/>
              </a:ext>
            </a:extLst>
          </p:cNvPr>
          <p:cNvSpPr>
            <a:spLocks noGrp="1"/>
          </p:cNvSpPr>
          <p:nvPr>
            <p:ph type="title"/>
          </p:nvPr>
        </p:nvSpPr>
        <p:spPr>
          <a:xfrm>
            <a:off x="615971" y="189199"/>
            <a:ext cx="9333245" cy="858551"/>
          </a:xfrm>
        </p:spPr>
        <p:txBody>
          <a:bodyPr anchor="t">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Township Events / Easter Egg Hunt</a:t>
            </a:r>
            <a:endParaRPr lang="en-US" sz="4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Egg-Hunt-Promo-2019-Web">
            <a:hlinkClick r:id="" action="ppaction://media"/>
            <a:extLst>
              <a:ext uri="{FF2B5EF4-FFF2-40B4-BE49-F238E27FC236}">
                <a16:creationId xmlns:a16="http://schemas.microsoft.com/office/drawing/2014/main" xmlns="" id="{03749B18-C7C0-46F1-AF01-2E9C1995C89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7526" y="912789"/>
            <a:ext cx="8751689" cy="4255701"/>
          </a:xfrm>
        </p:spPr>
      </p:pic>
      <p:sp>
        <p:nvSpPr>
          <p:cNvPr id="4" name="Slide Number Placeholder 3">
            <a:extLst>
              <a:ext uri="{FF2B5EF4-FFF2-40B4-BE49-F238E27FC236}">
                <a16:creationId xmlns:a16="http://schemas.microsoft.com/office/drawing/2014/main" xmlns="" id="{29FE5E34-7C30-40CB-987A-F182B12F1659}"/>
              </a:ext>
            </a:extLst>
          </p:cNvPr>
          <p:cNvSpPr>
            <a:spLocks noGrp="1"/>
          </p:cNvSpPr>
          <p:nvPr>
            <p:ph type="sldNum" sz="quarter" idx="12"/>
          </p:nvPr>
        </p:nvSpPr>
        <p:spPr>
          <a:xfrm>
            <a:off x="4572000" y="6356411"/>
            <a:ext cx="408373" cy="38173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828843" y="5288340"/>
            <a:ext cx="9496257" cy="1200329"/>
          </a:xfrm>
          <a:prstGeom prst="rect">
            <a:avLst/>
          </a:prstGeom>
          <a:noFill/>
        </p:spPr>
        <p:txBody>
          <a:bodyPr wrap="square" rtlCol="0">
            <a:spAutoFit/>
          </a:bodyPr>
          <a:lstStyle/>
          <a:p>
            <a:r>
              <a:rPr lang="en-US" sz="2400" dirty="0">
                <a:ln w="3175" cmpd="sng">
                  <a:noFill/>
                </a:ln>
                <a:solidFill>
                  <a:prstClr val="white"/>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The Mayor, Council and the Recreation Advisory Committee host a number of events in 2019 including the Easter Egg Hunt, Winterfest and Delran Night Out with Fireworks.</a:t>
            </a:r>
            <a:endParaRPr lang="en-US"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19990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741" y="253767"/>
            <a:ext cx="8534400" cy="889232"/>
          </a:xfrm>
        </p:spPr>
        <p:txBody>
          <a:bodyPr/>
          <a:lstStyle/>
          <a:p>
            <a:r>
              <a:rPr lang="en-US" dirty="0">
                <a:effectLst>
                  <a:outerShdw blurRad="38100" dist="38100" dir="2700000" algn="tl">
                    <a:srgbClr val="000000">
                      <a:alpha val="43137"/>
                    </a:srgbClr>
                  </a:outerShdw>
                </a:effectLst>
              </a:rPr>
              <a:t>Revenues by Category</a:t>
            </a:r>
          </a:p>
        </p:txBody>
      </p:sp>
      <p:graphicFrame>
        <p:nvGraphicFramePr>
          <p:cNvPr id="4" name="Content Placeholder 3"/>
          <p:cNvGraphicFramePr>
            <a:graphicFrameLocks noGrp="1"/>
          </p:cNvGraphicFramePr>
          <p:nvPr>
            <p:ph idx="1"/>
            <p:extLst/>
          </p:nvPr>
        </p:nvGraphicFramePr>
        <p:xfrm>
          <a:off x="1568741" y="1233182"/>
          <a:ext cx="8305101" cy="395960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5562600" y="6172200"/>
            <a:ext cx="1066800" cy="3048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599169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10" y="187384"/>
            <a:ext cx="10139298" cy="1409349"/>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Chart of 9 Year Spending by Category</a:t>
            </a:r>
          </a:p>
        </p:txBody>
      </p:sp>
      <p:graphicFrame>
        <p:nvGraphicFramePr>
          <p:cNvPr id="4" name="Content Placeholder 3"/>
          <p:cNvGraphicFramePr>
            <a:graphicFrameLocks noGrp="1"/>
          </p:cNvGraphicFramePr>
          <p:nvPr>
            <p:ph idx="1"/>
            <p:extLst/>
          </p:nvPr>
        </p:nvGraphicFramePr>
        <p:xfrm>
          <a:off x="872455" y="1677798"/>
          <a:ext cx="9001387" cy="409382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5562600" y="6172200"/>
            <a:ext cx="1066800" cy="3048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10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4267008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54B247A1-5C9A-42F6-B2F7-57814485E809}"/>
              </a:ext>
            </a:extLst>
          </p:cNvPr>
          <p:cNvPicPr>
            <a:picLocks noGrp="1" noChangeAspect="1"/>
          </p:cNvPicPr>
          <p:nvPr>
            <p:ph idx="1"/>
          </p:nvPr>
        </p:nvPicPr>
        <p:blipFill rotWithShape="1">
          <a:blip r:embed="rId2"/>
          <a:srcRect t="26496" b="23005"/>
          <a:stretch/>
        </p:blipFill>
        <p:spPr>
          <a:xfrm>
            <a:off x="676977" y="872535"/>
            <a:ext cx="6791417" cy="2267339"/>
          </a:xfrm>
          <a:ln w="25400">
            <a:solidFill>
              <a:schemeClr val="bg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xmlns="" id="{40EA8071-A70B-402C-A640-1F7B9BACE584}"/>
              </a:ext>
            </a:extLst>
          </p:cNvPr>
          <p:cNvSpPr>
            <a:spLocks noGrp="1"/>
          </p:cNvSpPr>
          <p:nvPr>
            <p:ph type="sldNum" sz="quarter" idx="12"/>
          </p:nvPr>
        </p:nvSpPr>
        <p:spPr>
          <a:xfrm>
            <a:off x="5189915" y="6297566"/>
            <a:ext cx="1142245" cy="493851"/>
          </a:xfrm>
        </p:spPr>
        <p:txBody>
          <a:bodyPr/>
          <a:lstStyle/>
          <a:p>
            <a:fld id="{D57F1E4F-1CFF-5643-939E-217C01CDF565}" type="slidenum">
              <a:rPr lang="en-US" sz="800" smtClean="0">
                <a:latin typeface="Arial" panose="020B0604020202020204" pitchFamily="34" charset="0"/>
                <a:cs typeface="Arial" panose="020B0604020202020204" pitchFamily="34" charset="0"/>
              </a:rPr>
              <a:pPr/>
              <a:t>25</a:t>
            </a:fld>
            <a:endParaRPr lang="en-US" sz="8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xmlns="" id="{1B074273-DB69-430D-BDA7-F21FECC52019}"/>
              </a:ext>
            </a:extLst>
          </p:cNvPr>
          <p:cNvSpPr>
            <a:spLocks noGrp="1"/>
          </p:cNvSpPr>
          <p:nvPr>
            <p:ph type="title"/>
          </p:nvPr>
        </p:nvSpPr>
        <p:spPr>
          <a:xfrm>
            <a:off x="460626" y="3780637"/>
            <a:ext cx="10600822" cy="2247294"/>
          </a:xfrm>
        </p:spPr>
        <p:txBody>
          <a:bodyPr>
            <a:noAutofit/>
          </a:bodyPr>
          <a:lstStyle/>
          <a:p>
            <a: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sewer department maintains approximately 74 miles of sanitary sewer which 75% is gravity and 25% is force mains. The Department maintains these lines by routinely cleaning via high pressure jetting and vacuuming out debris. </a:t>
            </a:r>
            <a:b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also have a schedule of known trouble areas that are inspected and cleaned more frequently. They answer emergency calls from residents </a:t>
            </a:r>
            <a:b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sewer related issues and clear blockages in mains when they occur. </a:t>
            </a:r>
            <a:br>
              <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2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FAAD57BD-9BD7-4F7D-AEE8-6439843A35C5}"/>
              </a:ext>
            </a:extLst>
          </p:cNvPr>
          <p:cNvSpPr txBox="1"/>
          <p:nvPr/>
        </p:nvSpPr>
        <p:spPr>
          <a:xfrm>
            <a:off x="640634" y="194287"/>
            <a:ext cx="11208466" cy="584775"/>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all" spc="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Delran </a:t>
            </a:r>
            <a:r>
              <a:rPr lang="en-US" sz="3200" cap="all"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Sewer </a:t>
            </a:r>
            <a:r>
              <a:rPr kumimoji="0" lang="en-US" sz="3200" b="0" i="0" u="none" strike="noStrike" kern="1200" cap="all" spc="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Department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3790021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BA672-CA44-48A4-931A-7B9DB2D4C07D}"/>
              </a:ext>
            </a:extLst>
          </p:cNvPr>
          <p:cNvSpPr>
            <a:spLocks noGrp="1"/>
          </p:cNvSpPr>
          <p:nvPr>
            <p:ph type="title"/>
          </p:nvPr>
        </p:nvSpPr>
        <p:spPr>
          <a:xfrm>
            <a:off x="640634" y="4609477"/>
            <a:ext cx="8941905" cy="1604050"/>
          </a:xfrm>
        </p:spPr>
        <p:txBody>
          <a:bodyPr>
            <a:normAutofit/>
          </a:bodyPr>
          <a:lstStyle/>
          <a:p>
            <a:r>
              <a:rPr lang="en-US" sz="18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Township continues with our aggressive road program in the 2019 budget. The pictures above are one of the roads from the 2018 Road Program.  </a:t>
            </a:r>
            <a:br>
              <a:rPr lang="en-US" sz="18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18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year the Township will be put out to bid for improvement Diane Avenue, Patricia Avenue, River Drive, Norman Avenue, Lake and Wills Streets.</a:t>
            </a:r>
          </a:p>
        </p:txBody>
      </p:sp>
      <p:pic>
        <p:nvPicPr>
          <p:cNvPr id="6" name="Content Placeholder 5">
            <a:extLst>
              <a:ext uri="{FF2B5EF4-FFF2-40B4-BE49-F238E27FC236}">
                <a16:creationId xmlns:a16="http://schemas.microsoft.com/office/drawing/2014/main" xmlns="" id="{1D2F5E3D-36F7-4F51-9443-0B5E490746CC}"/>
              </a:ext>
            </a:extLst>
          </p:cNvPr>
          <p:cNvPicPr>
            <a:picLocks noGrp="1" noChangeAspect="1"/>
          </p:cNvPicPr>
          <p:nvPr>
            <p:ph idx="1"/>
          </p:nvPr>
        </p:nvPicPr>
        <p:blipFill>
          <a:blip r:embed="rId2"/>
          <a:stretch>
            <a:fillRect/>
          </a:stretch>
        </p:blipFill>
        <p:spPr>
          <a:xfrm>
            <a:off x="684212" y="1302844"/>
            <a:ext cx="4411571" cy="3391270"/>
          </a:xfrm>
        </p:spPr>
      </p:pic>
      <p:sp>
        <p:nvSpPr>
          <p:cNvPr id="4" name="Slide Number Placeholder 3">
            <a:extLst>
              <a:ext uri="{FF2B5EF4-FFF2-40B4-BE49-F238E27FC236}">
                <a16:creationId xmlns:a16="http://schemas.microsoft.com/office/drawing/2014/main" xmlns="" id="{24172F1F-A03E-4593-8608-962EAE07281B}"/>
              </a:ext>
            </a:extLst>
          </p:cNvPr>
          <p:cNvSpPr>
            <a:spLocks noGrp="1"/>
          </p:cNvSpPr>
          <p:nvPr>
            <p:ph type="sldNum" sz="quarter" idx="12"/>
          </p:nvPr>
        </p:nvSpPr>
        <p:spPr>
          <a:xfrm>
            <a:off x="4956699" y="6128891"/>
            <a:ext cx="1142245" cy="6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xmlns="" id="{856A6557-6089-418D-83A6-E5FCC3AE81AA}"/>
              </a:ext>
            </a:extLst>
          </p:cNvPr>
          <p:cNvPicPr>
            <a:picLocks noChangeAspect="1"/>
          </p:cNvPicPr>
          <p:nvPr/>
        </p:nvPicPr>
        <p:blipFill>
          <a:blip r:embed="rId3"/>
          <a:stretch>
            <a:fillRect/>
          </a:stretch>
        </p:blipFill>
        <p:spPr>
          <a:xfrm>
            <a:off x="5513033" y="1302842"/>
            <a:ext cx="4554246" cy="3391271"/>
          </a:xfrm>
          <a:prstGeom prst="rect">
            <a:avLst/>
          </a:prstGeom>
        </p:spPr>
      </p:pic>
      <p:sp>
        <p:nvSpPr>
          <p:cNvPr id="9" name="TextBox 8">
            <a:extLst>
              <a:ext uri="{FF2B5EF4-FFF2-40B4-BE49-F238E27FC236}">
                <a16:creationId xmlns:a16="http://schemas.microsoft.com/office/drawing/2014/main" xmlns="" id="{0A9060A1-E60B-4D78-A2C3-7648161A79FE}"/>
              </a:ext>
            </a:extLst>
          </p:cNvPr>
          <p:cNvSpPr txBox="1"/>
          <p:nvPr/>
        </p:nvSpPr>
        <p:spPr>
          <a:xfrm>
            <a:off x="790113" y="779062"/>
            <a:ext cx="430566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Windmoor/Before Resurfacing</a:t>
            </a:r>
          </a:p>
        </p:txBody>
      </p:sp>
      <p:sp>
        <p:nvSpPr>
          <p:cNvPr id="13" name="TextBox 12">
            <a:extLst>
              <a:ext uri="{FF2B5EF4-FFF2-40B4-BE49-F238E27FC236}">
                <a16:creationId xmlns:a16="http://schemas.microsoft.com/office/drawing/2014/main" xmlns="" id="{BFE85738-B9F9-4C3F-85E6-4A753122C057}"/>
              </a:ext>
            </a:extLst>
          </p:cNvPr>
          <p:cNvSpPr txBox="1"/>
          <p:nvPr/>
        </p:nvSpPr>
        <p:spPr>
          <a:xfrm>
            <a:off x="5592932" y="779062"/>
            <a:ext cx="41725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Windmoor/After Resurfacing</a:t>
            </a:r>
          </a:p>
        </p:txBody>
      </p:sp>
      <p:sp>
        <p:nvSpPr>
          <p:cNvPr id="10" name="TextBox 9">
            <a:extLst>
              <a:ext uri="{FF2B5EF4-FFF2-40B4-BE49-F238E27FC236}">
                <a16:creationId xmlns:a16="http://schemas.microsoft.com/office/drawing/2014/main" xmlns="" id="{FAAD57BD-9BD7-4F7D-AEE8-6439843A35C5}"/>
              </a:ext>
            </a:extLst>
          </p:cNvPr>
          <p:cNvSpPr txBox="1"/>
          <p:nvPr/>
        </p:nvSpPr>
        <p:spPr>
          <a:xfrm>
            <a:off x="640634" y="194287"/>
            <a:ext cx="11208466" cy="584775"/>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all" spc="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Delran </a:t>
            </a:r>
            <a:r>
              <a:rPr lang="en-US" sz="3200" cap="all"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Road Program</a:t>
            </a:r>
            <a:endParaRPr kumimoji="0" lang="en-US" sz="3200" b="0" i="0" u="none" strike="noStrike" kern="1200" cap="all" spc="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46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442" y="1118723"/>
            <a:ext cx="8845387" cy="864065"/>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Budget Appropriations</a:t>
            </a:r>
          </a:p>
        </p:txBody>
      </p:sp>
      <p:graphicFrame>
        <p:nvGraphicFramePr>
          <p:cNvPr id="4" name="Content Placeholder 3"/>
          <p:cNvGraphicFramePr>
            <a:graphicFrameLocks noGrp="1"/>
          </p:cNvGraphicFramePr>
          <p:nvPr>
            <p:ph idx="1"/>
            <p:extLst/>
          </p:nvPr>
        </p:nvGraphicFramePr>
        <p:xfrm>
          <a:off x="1831911" y="1823922"/>
          <a:ext cx="8229600" cy="40751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a:xfrm>
            <a:off x="5562600" y="6172200"/>
            <a:ext cx="1066800" cy="3048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360955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612" y="631095"/>
            <a:ext cx="7408788" cy="609600"/>
          </a:xfrm>
        </p:spPr>
        <p:txBody>
          <a:bodyPr anchor="t">
            <a:no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Appropriations</a:t>
            </a:r>
          </a:p>
        </p:txBody>
      </p:sp>
      <p:graphicFrame>
        <p:nvGraphicFramePr>
          <p:cNvPr id="4" name="Content Placeholder 3"/>
          <p:cNvGraphicFramePr>
            <a:graphicFrameLocks noGrp="1"/>
          </p:cNvGraphicFramePr>
          <p:nvPr>
            <p:ph idx="1"/>
            <p:extLst/>
          </p:nvPr>
        </p:nvGraphicFramePr>
        <p:xfrm>
          <a:off x="2500322" y="1240695"/>
          <a:ext cx="5415379" cy="4497945"/>
        </p:xfrm>
        <a:graphic>
          <a:graphicData uri="http://schemas.openxmlformats.org/drawingml/2006/table">
            <a:tbl>
              <a:tblPr firstRow="1" bandRow="1">
                <a:tableStyleId>{5C22544A-7EE6-4342-B048-85BDC9FD1C3A}</a:tableStyleId>
              </a:tblPr>
              <a:tblGrid>
                <a:gridCol w="1530397">
                  <a:extLst>
                    <a:ext uri="{9D8B030D-6E8A-4147-A177-3AD203B41FA5}">
                      <a16:colId xmlns:a16="http://schemas.microsoft.com/office/drawing/2014/main" xmlns="" val="20000"/>
                    </a:ext>
                  </a:extLst>
                </a:gridCol>
                <a:gridCol w="2028886">
                  <a:extLst>
                    <a:ext uri="{9D8B030D-6E8A-4147-A177-3AD203B41FA5}">
                      <a16:colId xmlns:a16="http://schemas.microsoft.com/office/drawing/2014/main" xmlns="" val="20001"/>
                    </a:ext>
                  </a:extLst>
                </a:gridCol>
                <a:gridCol w="1856096">
                  <a:extLst>
                    <a:ext uri="{9D8B030D-6E8A-4147-A177-3AD203B41FA5}">
                      <a16:colId xmlns:a16="http://schemas.microsoft.com/office/drawing/2014/main" xmlns="" val="20002"/>
                    </a:ext>
                  </a:extLst>
                </a:gridCol>
              </a:tblGrid>
              <a:tr h="747794">
                <a:tc>
                  <a:txBody>
                    <a:bodyPr/>
                    <a:lstStyle/>
                    <a:p>
                      <a:pPr algn="ctr"/>
                      <a:endParaRPr lang="en-US" sz="1800" dirty="0"/>
                    </a:p>
                  </a:txBody>
                  <a:tcPr marL="88487" marR="88487" anchor="ctr"/>
                </a:tc>
                <a:tc>
                  <a:txBody>
                    <a:bodyPr/>
                    <a:lstStyle/>
                    <a:p>
                      <a:pPr algn="ctr"/>
                      <a:r>
                        <a:rPr lang="en-US" sz="1800" dirty="0"/>
                        <a:t>Total</a:t>
                      </a:r>
                      <a:r>
                        <a:rPr lang="en-US" sz="1800" baseline="0" dirty="0"/>
                        <a:t> Appropriations</a:t>
                      </a:r>
                      <a:endParaRPr lang="en-US" sz="1800" dirty="0"/>
                    </a:p>
                  </a:txBody>
                  <a:tcPr marL="88487" marR="88487" anchor="ctr"/>
                </a:tc>
                <a:tc>
                  <a:txBody>
                    <a:bodyPr/>
                    <a:lstStyle/>
                    <a:p>
                      <a:pPr algn="ctr"/>
                      <a:r>
                        <a:rPr lang="en-US" sz="1800" dirty="0"/>
                        <a:t>Change</a:t>
                      </a:r>
                    </a:p>
                  </a:txBody>
                  <a:tcPr marL="88487" marR="88487" anchor="ctr"/>
                </a:tc>
                <a:extLst>
                  <a:ext uri="{0D108BD9-81ED-4DB2-BD59-A6C34878D82A}">
                    <a16:rowId xmlns:a16="http://schemas.microsoft.com/office/drawing/2014/main" xmlns="" val="10000"/>
                  </a:ext>
                </a:extLst>
              </a:tr>
              <a:tr h="413162">
                <a:tc>
                  <a:txBody>
                    <a:bodyPr/>
                    <a:lstStyle/>
                    <a:p>
                      <a:pPr algn="ctr"/>
                      <a:r>
                        <a:rPr lang="en-US" sz="2000" baseline="0" dirty="0">
                          <a:latin typeface="+mn-lt"/>
                        </a:rPr>
                        <a:t>2011</a:t>
                      </a:r>
                    </a:p>
                  </a:txBody>
                  <a:tcPr marL="88487" marR="88487" anchor="ctr"/>
                </a:tc>
                <a:tc>
                  <a:txBody>
                    <a:bodyPr/>
                    <a:lstStyle/>
                    <a:p>
                      <a:pPr algn="ctr"/>
                      <a:r>
                        <a:rPr lang="en-US" sz="2000" baseline="0" dirty="0">
                          <a:latin typeface="+mn-lt"/>
                        </a:rPr>
                        <a:t>$15,685,000</a:t>
                      </a:r>
                    </a:p>
                  </a:txBody>
                  <a:tcPr marL="88487" marR="88487" anchor="ctr"/>
                </a:tc>
                <a:tc>
                  <a:txBody>
                    <a:bodyPr/>
                    <a:lstStyle/>
                    <a:p>
                      <a:pPr algn="r"/>
                      <a:endParaRPr lang="en-US" sz="2000" baseline="0" dirty="0">
                        <a:latin typeface="+mn-lt"/>
                      </a:endParaRPr>
                    </a:p>
                  </a:txBody>
                  <a:tcPr marL="88487" marR="88487" anchor="ctr"/>
                </a:tc>
                <a:extLst>
                  <a:ext uri="{0D108BD9-81ED-4DB2-BD59-A6C34878D82A}">
                    <a16:rowId xmlns:a16="http://schemas.microsoft.com/office/drawing/2014/main" xmlns="" val="10001"/>
                  </a:ext>
                </a:extLst>
              </a:tr>
              <a:tr h="384006">
                <a:tc>
                  <a:txBody>
                    <a:bodyPr/>
                    <a:lstStyle/>
                    <a:p>
                      <a:pPr algn="ctr"/>
                      <a:r>
                        <a:rPr lang="en-US" sz="2000" baseline="0" dirty="0">
                          <a:latin typeface="+mn-lt"/>
                        </a:rPr>
                        <a:t>2012</a:t>
                      </a:r>
                    </a:p>
                  </a:txBody>
                  <a:tcPr marL="88487" marR="88487" anchor="ctr"/>
                </a:tc>
                <a:tc>
                  <a:txBody>
                    <a:bodyPr/>
                    <a:lstStyle/>
                    <a:p>
                      <a:pPr algn="ctr"/>
                      <a:r>
                        <a:rPr lang="en-US" sz="2000" baseline="0" dirty="0">
                          <a:latin typeface="+mn-lt"/>
                        </a:rPr>
                        <a:t>$15,631,000</a:t>
                      </a:r>
                    </a:p>
                  </a:txBody>
                  <a:tcPr marL="88487" marR="88487" anchor="ctr"/>
                </a:tc>
                <a:tc>
                  <a:txBody>
                    <a:bodyPr/>
                    <a:lstStyle/>
                    <a:p>
                      <a:pPr algn="ctr"/>
                      <a:r>
                        <a:rPr lang="en-US" sz="2000" baseline="0" dirty="0">
                          <a:latin typeface="+mn-lt"/>
                        </a:rPr>
                        <a:t>-  54,000</a:t>
                      </a:r>
                    </a:p>
                  </a:txBody>
                  <a:tcPr marL="88487" marR="88487" anchor="ctr"/>
                </a:tc>
                <a:extLst>
                  <a:ext uri="{0D108BD9-81ED-4DB2-BD59-A6C34878D82A}">
                    <a16:rowId xmlns:a16="http://schemas.microsoft.com/office/drawing/2014/main" xmlns="" val="10002"/>
                  </a:ext>
                </a:extLst>
              </a:tr>
              <a:tr h="413162">
                <a:tc>
                  <a:txBody>
                    <a:bodyPr/>
                    <a:lstStyle/>
                    <a:p>
                      <a:pPr algn="ctr"/>
                      <a:r>
                        <a:rPr lang="en-US" sz="2000" baseline="0" dirty="0">
                          <a:latin typeface="+mn-lt"/>
                        </a:rPr>
                        <a:t>2013</a:t>
                      </a:r>
                    </a:p>
                  </a:txBody>
                  <a:tcPr marL="88487" marR="88487" anchor="ctr"/>
                </a:tc>
                <a:tc>
                  <a:txBody>
                    <a:bodyPr/>
                    <a:lstStyle/>
                    <a:p>
                      <a:pPr algn="ctr"/>
                      <a:r>
                        <a:rPr lang="en-US" sz="2000" baseline="0" dirty="0">
                          <a:latin typeface="+mn-lt"/>
                        </a:rPr>
                        <a:t>$15,796,000</a:t>
                      </a:r>
                    </a:p>
                  </a:txBody>
                  <a:tcPr marL="88487" marR="88487" anchor="ctr"/>
                </a:tc>
                <a:tc>
                  <a:txBody>
                    <a:bodyPr/>
                    <a:lstStyle/>
                    <a:p>
                      <a:pPr algn="ctr"/>
                      <a:r>
                        <a:rPr lang="en-US" sz="2000" baseline="0" dirty="0">
                          <a:latin typeface="+mn-lt"/>
                        </a:rPr>
                        <a:t>+165,000</a:t>
                      </a:r>
                    </a:p>
                  </a:txBody>
                  <a:tcPr marL="88487" marR="88487" anchor="ctr"/>
                </a:tc>
                <a:extLst>
                  <a:ext uri="{0D108BD9-81ED-4DB2-BD59-A6C34878D82A}">
                    <a16:rowId xmlns:a16="http://schemas.microsoft.com/office/drawing/2014/main" xmlns="" val="10003"/>
                  </a:ext>
                </a:extLst>
              </a:tr>
              <a:tr h="413162">
                <a:tc>
                  <a:txBody>
                    <a:bodyPr/>
                    <a:lstStyle/>
                    <a:p>
                      <a:pPr algn="ctr"/>
                      <a:r>
                        <a:rPr lang="en-US" sz="2000" baseline="0" dirty="0">
                          <a:latin typeface="+mn-lt"/>
                        </a:rPr>
                        <a:t>2014</a:t>
                      </a:r>
                    </a:p>
                  </a:txBody>
                  <a:tcPr marL="88487" marR="88487" anchor="ctr"/>
                </a:tc>
                <a:tc>
                  <a:txBody>
                    <a:bodyPr/>
                    <a:lstStyle/>
                    <a:p>
                      <a:pPr algn="ctr"/>
                      <a:r>
                        <a:rPr lang="en-US" sz="2000" baseline="0" dirty="0">
                          <a:latin typeface="+mn-lt"/>
                        </a:rPr>
                        <a:t>$15,735,543</a:t>
                      </a:r>
                    </a:p>
                  </a:txBody>
                  <a:tcPr marL="88487" marR="88487" anchor="ctr"/>
                </a:tc>
                <a:tc>
                  <a:txBody>
                    <a:bodyPr/>
                    <a:lstStyle/>
                    <a:p>
                      <a:pPr algn="ctr"/>
                      <a:r>
                        <a:rPr lang="en-US" sz="2000" baseline="0" dirty="0">
                          <a:latin typeface="+mn-lt"/>
                        </a:rPr>
                        <a:t>-  60,457</a:t>
                      </a:r>
                    </a:p>
                  </a:txBody>
                  <a:tcPr marL="88487" marR="88487" anchor="ctr"/>
                </a:tc>
                <a:extLst>
                  <a:ext uri="{0D108BD9-81ED-4DB2-BD59-A6C34878D82A}">
                    <a16:rowId xmlns:a16="http://schemas.microsoft.com/office/drawing/2014/main" xmlns="" val="10004"/>
                  </a:ext>
                </a:extLst>
              </a:tr>
              <a:tr h="384006">
                <a:tc>
                  <a:txBody>
                    <a:bodyPr/>
                    <a:lstStyle/>
                    <a:p>
                      <a:pPr algn="ctr"/>
                      <a:r>
                        <a:rPr lang="en-US" sz="2000" baseline="0" dirty="0">
                          <a:latin typeface="+mn-lt"/>
                        </a:rPr>
                        <a:t>2015</a:t>
                      </a:r>
                    </a:p>
                  </a:txBody>
                  <a:tcPr marL="88487" marR="88487" anchor="ctr"/>
                </a:tc>
                <a:tc>
                  <a:txBody>
                    <a:bodyPr/>
                    <a:lstStyle/>
                    <a:p>
                      <a:pPr algn="ctr"/>
                      <a:r>
                        <a:rPr lang="en-US" sz="2000" baseline="0" dirty="0">
                          <a:latin typeface="+mn-lt"/>
                        </a:rPr>
                        <a:t>$15,584,900</a:t>
                      </a:r>
                    </a:p>
                  </a:txBody>
                  <a:tcPr marL="88487" marR="88487" anchor="ctr"/>
                </a:tc>
                <a:tc>
                  <a:txBody>
                    <a:bodyPr/>
                    <a:lstStyle/>
                    <a:p>
                      <a:pPr algn="ctr"/>
                      <a:r>
                        <a:rPr lang="en-US" sz="2000" baseline="0" dirty="0">
                          <a:latin typeface="+mn-lt"/>
                        </a:rPr>
                        <a:t>- 150,643</a:t>
                      </a:r>
                    </a:p>
                  </a:txBody>
                  <a:tcPr marL="88487" marR="88487" anchor="ctr"/>
                </a:tc>
                <a:extLst>
                  <a:ext uri="{0D108BD9-81ED-4DB2-BD59-A6C34878D82A}">
                    <a16:rowId xmlns:a16="http://schemas.microsoft.com/office/drawing/2014/main" xmlns="" val="10005"/>
                  </a:ext>
                </a:extLst>
              </a:tr>
              <a:tr h="384006">
                <a:tc>
                  <a:txBody>
                    <a:bodyPr/>
                    <a:lstStyle/>
                    <a:p>
                      <a:pPr algn="ctr"/>
                      <a:r>
                        <a:rPr lang="en-US" sz="2000" baseline="0" dirty="0">
                          <a:latin typeface="+mn-lt"/>
                        </a:rPr>
                        <a:t>2016</a:t>
                      </a:r>
                    </a:p>
                  </a:txBody>
                  <a:tcPr marL="88487" marR="88487" anchor="ctr"/>
                </a:tc>
                <a:tc>
                  <a:txBody>
                    <a:bodyPr/>
                    <a:lstStyle/>
                    <a:p>
                      <a:pPr algn="ctr"/>
                      <a:r>
                        <a:rPr lang="en-US" sz="2000" baseline="0" dirty="0">
                          <a:latin typeface="+mn-lt"/>
                        </a:rPr>
                        <a:t>$16,593,217</a:t>
                      </a:r>
                    </a:p>
                  </a:txBody>
                  <a:tcPr marL="88487" marR="88487" anchor="ctr"/>
                </a:tc>
                <a:tc>
                  <a:txBody>
                    <a:bodyPr/>
                    <a:lstStyle/>
                    <a:p>
                      <a:pPr algn="ctr"/>
                      <a:r>
                        <a:rPr lang="en-US" sz="2000" baseline="0" dirty="0">
                          <a:latin typeface="+mn-lt"/>
                        </a:rPr>
                        <a:t>$743,939</a:t>
                      </a:r>
                    </a:p>
                  </a:txBody>
                  <a:tcPr marL="88487" marR="88487" anchor="ctr"/>
                </a:tc>
                <a:extLst>
                  <a:ext uri="{0D108BD9-81ED-4DB2-BD59-A6C34878D82A}">
                    <a16:rowId xmlns:a16="http://schemas.microsoft.com/office/drawing/2014/main" xmlns="" val="10006"/>
                  </a:ext>
                </a:extLst>
              </a:tr>
              <a:tr h="384006">
                <a:tc>
                  <a:txBody>
                    <a:bodyPr/>
                    <a:lstStyle/>
                    <a:p>
                      <a:pPr algn="ctr"/>
                      <a:r>
                        <a:rPr lang="en-US" sz="2000" baseline="0" dirty="0">
                          <a:latin typeface="+mn-lt"/>
                        </a:rPr>
                        <a:t>2017</a:t>
                      </a:r>
                    </a:p>
                  </a:txBody>
                  <a:tcPr marL="88487" marR="88487" anchor="ctr"/>
                </a:tc>
                <a:tc>
                  <a:txBody>
                    <a:bodyPr/>
                    <a:lstStyle/>
                    <a:p>
                      <a:pPr algn="ctr"/>
                      <a:r>
                        <a:rPr lang="en-US" sz="2000" baseline="0" dirty="0">
                          <a:latin typeface="+mn-lt"/>
                        </a:rPr>
                        <a:t>$16,818,595</a:t>
                      </a:r>
                    </a:p>
                  </a:txBody>
                  <a:tcPr marL="88487" marR="88487" anchor="ctr"/>
                </a:tc>
                <a:tc>
                  <a:txBody>
                    <a:bodyPr/>
                    <a:lstStyle/>
                    <a:p>
                      <a:pPr algn="ctr"/>
                      <a:r>
                        <a:rPr lang="en-US" sz="2000" baseline="0" dirty="0">
                          <a:latin typeface="+mn-lt"/>
                        </a:rPr>
                        <a:t>$225,368</a:t>
                      </a:r>
                    </a:p>
                  </a:txBody>
                  <a:tcPr marL="88487" marR="88487" anchor="ctr"/>
                </a:tc>
                <a:extLst>
                  <a:ext uri="{0D108BD9-81ED-4DB2-BD59-A6C34878D82A}">
                    <a16:rowId xmlns:a16="http://schemas.microsoft.com/office/drawing/2014/main" xmlns="" val="10007"/>
                  </a:ext>
                </a:extLst>
              </a:tr>
              <a:tr h="384006">
                <a:tc>
                  <a:txBody>
                    <a:bodyPr/>
                    <a:lstStyle/>
                    <a:p>
                      <a:pPr algn="ctr"/>
                      <a:r>
                        <a:rPr lang="en-US" sz="2000" baseline="0" dirty="0">
                          <a:latin typeface="+mn-lt"/>
                        </a:rPr>
                        <a:t>2018</a:t>
                      </a:r>
                    </a:p>
                  </a:txBody>
                  <a:tcPr marL="88487" marR="88487" anchor="ctr"/>
                </a:tc>
                <a:tc>
                  <a:txBody>
                    <a:bodyPr/>
                    <a:lstStyle/>
                    <a:p>
                      <a:pPr algn="ctr"/>
                      <a:r>
                        <a:rPr lang="en-US" sz="2000" baseline="0" dirty="0">
                          <a:latin typeface="+mn-lt"/>
                        </a:rPr>
                        <a:t>$17,500,000</a:t>
                      </a:r>
                    </a:p>
                  </a:txBody>
                  <a:tcPr marL="88487" marR="88487" anchor="ctr"/>
                </a:tc>
                <a:tc>
                  <a:txBody>
                    <a:bodyPr/>
                    <a:lstStyle/>
                    <a:p>
                      <a:pPr algn="ctr"/>
                      <a:r>
                        <a:rPr lang="en-US" sz="2000" baseline="0" dirty="0">
                          <a:latin typeface="+mn-lt"/>
                        </a:rPr>
                        <a:t>$681,405</a:t>
                      </a:r>
                    </a:p>
                  </a:txBody>
                  <a:tcPr marL="88487" marR="88487" anchor="ctr"/>
                </a:tc>
                <a:extLst>
                  <a:ext uri="{0D108BD9-81ED-4DB2-BD59-A6C34878D82A}">
                    <a16:rowId xmlns:a16="http://schemas.microsoft.com/office/drawing/2014/main" xmlns="" val="10008"/>
                  </a:ext>
                </a:extLst>
              </a:tr>
              <a:tr h="529465">
                <a:tc>
                  <a:txBody>
                    <a:bodyPr/>
                    <a:lstStyle/>
                    <a:p>
                      <a:pPr algn="ctr"/>
                      <a:r>
                        <a:rPr lang="en-US" sz="2000" dirty="0">
                          <a:latin typeface="+mn-lt"/>
                          <a:cs typeface="Arial" panose="020B0604020202020204" pitchFamily="34" charset="0"/>
                        </a:rPr>
                        <a:t>2019</a:t>
                      </a:r>
                    </a:p>
                  </a:txBody>
                  <a:tcPr marL="88487" marR="88487" anchor="ctr"/>
                </a:tc>
                <a:tc>
                  <a:txBody>
                    <a:bodyPr/>
                    <a:lstStyle/>
                    <a:p>
                      <a:pPr algn="ctr"/>
                      <a:r>
                        <a:rPr lang="en-US" sz="2000" dirty="0">
                          <a:latin typeface="+mn-lt"/>
                        </a:rPr>
                        <a:t>$</a:t>
                      </a:r>
                      <a:r>
                        <a:rPr lang="en-US" sz="2000" dirty="0">
                          <a:latin typeface="+mn-lt"/>
                          <a:cs typeface="Arial" panose="020B0604020202020204" pitchFamily="34" charset="0"/>
                        </a:rPr>
                        <a:t>17,713,671</a:t>
                      </a:r>
                    </a:p>
                  </a:txBody>
                  <a:tcPr marL="88487" marR="88487" anchor="ctr"/>
                </a:tc>
                <a:tc>
                  <a:txBody>
                    <a:bodyPr/>
                    <a:lstStyle/>
                    <a:p>
                      <a:pPr algn="ctr"/>
                      <a:r>
                        <a:rPr lang="en-US" sz="2000" dirty="0">
                          <a:latin typeface="+mn-lt"/>
                        </a:rPr>
                        <a:t>$</a:t>
                      </a:r>
                      <a:r>
                        <a:rPr lang="en-US" sz="2000" dirty="0">
                          <a:latin typeface="+mn-lt"/>
                          <a:cs typeface="Arial" panose="020B0604020202020204" pitchFamily="34" charset="0"/>
                        </a:rPr>
                        <a:t>231,671</a:t>
                      </a:r>
                    </a:p>
                  </a:txBody>
                  <a:tcPr marL="88487" marR="88487" anchor="ctr"/>
                </a:tc>
                <a:extLst>
                  <a:ext uri="{0D108BD9-81ED-4DB2-BD59-A6C34878D82A}">
                    <a16:rowId xmlns:a16="http://schemas.microsoft.com/office/drawing/2014/main" xmlns="" val="3923022145"/>
                  </a:ext>
                </a:extLst>
              </a:tr>
            </a:tbl>
          </a:graphicData>
        </a:graphic>
      </p:graphicFrame>
      <p:sp>
        <p:nvSpPr>
          <p:cNvPr id="3" name="Slide Number Placeholder 2"/>
          <p:cNvSpPr>
            <a:spLocks noGrp="1"/>
          </p:cNvSpPr>
          <p:nvPr>
            <p:ph type="sldNum" sz="quarter" idx="12"/>
          </p:nvPr>
        </p:nvSpPr>
        <p:spPr>
          <a:xfrm>
            <a:off x="5562600" y="6243122"/>
            <a:ext cx="636864" cy="538678"/>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t>29</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1441142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7E924B6-4365-4494-AB12-E6AF1B4293B2}"/>
              </a:ext>
            </a:extLst>
          </p:cNvPr>
          <p:cNvSpPr>
            <a:spLocks noGrp="1"/>
          </p:cNvSpPr>
          <p:nvPr>
            <p:ph idx="1"/>
          </p:nvPr>
        </p:nvSpPr>
        <p:spPr>
          <a:xfrm>
            <a:off x="684212" y="685800"/>
            <a:ext cx="8534400" cy="4773967"/>
          </a:xfrm>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xmlns="" id="{4E1CEFB6-762E-463A-90DC-B8C8EB47BBE8}"/>
              </a:ext>
            </a:extLst>
          </p:cNvPr>
          <p:cNvSpPr>
            <a:spLocks noGrp="1"/>
          </p:cNvSpPr>
          <p:nvPr>
            <p:ph type="sldNum" sz="quarter" idx="12"/>
          </p:nvPr>
        </p:nvSpPr>
        <p:spPr>
          <a:xfrm>
            <a:off x="4625266" y="6285389"/>
            <a:ext cx="733962" cy="554811"/>
          </a:xfrm>
        </p:spPr>
        <p:txBody>
          <a:bodyPr/>
          <a:lstStyle/>
          <a:p>
            <a:fld id="{D57F1E4F-1CFF-5643-939E-217C01CDF565}" type="slidenum">
              <a:rPr lang="en-US" sz="800" smtClean="0">
                <a:latin typeface="Arial" panose="020B0604020202020204" pitchFamily="34" charset="0"/>
                <a:cs typeface="Arial" panose="020B0604020202020204" pitchFamily="34" charset="0"/>
              </a:rPr>
              <a:pPr/>
              <a:t>29</a:t>
            </a:fld>
            <a:endParaRPr lang="en-US" sz="800" dirty="0">
              <a:latin typeface="Arial" panose="020B0604020202020204" pitchFamily="34" charset="0"/>
              <a:cs typeface="Arial" panose="020B0604020202020204" pitchFamily="34" charset="0"/>
            </a:endParaRPr>
          </a:p>
        </p:txBody>
      </p:sp>
      <p:pic>
        <p:nvPicPr>
          <p:cNvPr id="7" name="Winter Festival Video">
            <a:hlinkClick r:id="" action="ppaction://media"/>
            <a:extLst>
              <a:ext uri="{FF2B5EF4-FFF2-40B4-BE49-F238E27FC236}">
                <a16:creationId xmlns:a16="http://schemas.microsoft.com/office/drawing/2014/main" xmlns="" id="{4DA1A2DC-AEEB-4A45-B4A4-75508C048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3189" y="1057134"/>
            <a:ext cx="6938115" cy="4031297"/>
          </a:xfrm>
          <a:prstGeom prst="rect">
            <a:avLst/>
          </a:prstGeom>
          <a:ln>
            <a:solidFill>
              <a:schemeClr val="bg1"/>
            </a:solidFill>
          </a:ln>
        </p:spPr>
      </p:pic>
      <p:sp>
        <p:nvSpPr>
          <p:cNvPr id="11" name="TextBox 10">
            <a:extLst>
              <a:ext uri="{FF2B5EF4-FFF2-40B4-BE49-F238E27FC236}">
                <a16:creationId xmlns:a16="http://schemas.microsoft.com/office/drawing/2014/main" xmlns="" id="{295BD480-5035-494F-8BF3-0415900D82B9}"/>
              </a:ext>
            </a:extLst>
          </p:cNvPr>
          <p:cNvSpPr txBox="1"/>
          <p:nvPr/>
        </p:nvSpPr>
        <p:spPr>
          <a:xfrm>
            <a:off x="668949" y="5310000"/>
            <a:ext cx="9380557" cy="1200329"/>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The Township, through the Recreation Advisory Commission, has most recently introduced the expanded Winter and looks forward to this years Delran Night Out that are included in this years budget.</a:t>
            </a:r>
          </a:p>
        </p:txBody>
      </p:sp>
      <p:sp>
        <p:nvSpPr>
          <p:cNvPr id="6" name="Title 1">
            <a:extLst>
              <a:ext uri="{FF2B5EF4-FFF2-40B4-BE49-F238E27FC236}">
                <a16:creationId xmlns:a16="http://schemas.microsoft.com/office/drawing/2014/main" xmlns="" id="{01C52BED-A9F2-4C76-9417-B36A71D21075}"/>
              </a:ext>
            </a:extLst>
          </p:cNvPr>
          <p:cNvSpPr>
            <a:spLocks noGrp="1"/>
          </p:cNvSpPr>
          <p:nvPr>
            <p:ph type="title"/>
          </p:nvPr>
        </p:nvSpPr>
        <p:spPr>
          <a:xfrm>
            <a:off x="1359066" y="311503"/>
            <a:ext cx="9811954" cy="559964"/>
          </a:xfrm>
        </p:spPr>
        <p:txBody>
          <a:bodyPr>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Winter Festival</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341055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C98E6-8A4F-412C-91DF-44081C570F63}"/>
              </a:ext>
            </a:extLst>
          </p:cNvPr>
          <p:cNvSpPr>
            <a:spLocks noGrp="1"/>
          </p:cNvSpPr>
          <p:nvPr>
            <p:ph type="title"/>
          </p:nvPr>
        </p:nvSpPr>
        <p:spPr>
          <a:xfrm>
            <a:off x="653009" y="110971"/>
            <a:ext cx="8579891" cy="781236"/>
          </a:xfrm>
        </p:spPr>
        <p:txBody>
          <a:bodyPr>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Township Budget Process</a:t>
            </a:r>
          </a:p>
        </p:txBody>
      </p:sp>
      <p:sp>
        <p:nvSpPr>
          <p:cNvPr id="3" name="Content Placeholder 2">
            <a:extLst>
              <a:ext uri="{FF2B5EF4-FFF2-40B4-BE49-F238E27FC236}">
                <a16:creationId xmlns:a16="http://schemas.microsoft.com/office/drawing/2014/main" xmlns="" id="{9AD905D0-CBC4-4789-B1BF-B02D48A87B15}"/>
              </a:ext>
            </a:extLst>
          </p:cNvPr>
          <p:cNvSpPr>
            <a:spLocks noGrp="1"/>
          </p:cNvSpPr>
          <p:nvPr>
            <p:ph idx="1"/>
          </p:nvPr>
        </p:nvSpPr>
        <p:spPr>
          <a:xfrm>
            <a:off x="266701" y="892207"/>
            <a:ext cx="9385300" cy="6241913"/>
          </a:xfrm>
        </p:spPr>
        <p:txBody>
          <a:bodyPr anchor="t">
            <a:normAutofit/>
          </a:bodyPr>
          <a:lstStyle/>
          <a:p>
            <a:pPr marL="342900" indent="-342900">
              <a:buFont typeface="+mj-lt"/>
              <a:buAutoNum type="arabicPeriod"/>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various department heads received their departmental budget request forms October of 2018 with instructions to submit in mid November. </a:t>
            </a:r>
          </a:p>
          <a:p>
            <a:pPr marL="342900" indent="-342900">
              <a:buFont typeface="+mj-lt"/>
              <a:buAutoNum type="arabicPeriod"/>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departmental budget requests were compiled along with the various budget categories that do not have a department head overseeing them (such as salaries, all forms of health insurance, liability insurance, pensions, utilities, landfill and trash estimates and put into a spread sheet)</a:t>
            </a:r>
          </a:p>
          <a:p>
            <a:pPr marL="342900" indent="-342900">
              <a:buFont typeface="+mj-lt"/>
              <a:buAutoNum type="arabicPeriod"/>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Mayor met with various department heads to review their requests in late December and early January in order to make recommendations to the Township Council in regard to a proposed appropriations budget.</a:t>
            </a:r>
          </a:p>
        </p:txBody>
      </p:sp>
      <p:sp>
        <p:nvSpPr>
          <p:cNvPr id="4" name="Slide Number Placeholder 3">
            <a:extLst>
              <a:ext uri="{FF2B5EF4-FFF2-40B4-BE49-F238E27FC236}">
                <a16:creationId xmlns:a16="http://schemas.microsoft.com/office/drawing/2014/main" xmlns="" id="{C3AE5046-D46A-406A-B205-1396A87AC073}"/>
              </a:ext>
            </a:extLst>
          </p:cNvPr>
          <p:cNvSpPr>
            <a:spLocks noGrp="1"/>
          </p:cNvSpPr>
          <p:nvPr>
            <p:ph type="sldNum" sz="quarter" idx="12"/>
          </p:nvPr>
        </p:nvSpPr>
        <p:spPr>
          <a:xfrm>
            <a:off x="5007006" y="6276513"/>
            <a:ext cx="399495" cy="470516"/>
          </a:xfrm>
        </p:spPr>
        <p:txBody>
          <a:bodyPr/>
          <a:lstStyle/>
          <a:p>
            <a:fld id="{D57F1E4F-1CFF-5643-939E-217C01CDF565}" type="slidenum">
              <a:rPr lang="en-US" sz="800" smtClean="0">
                <a:latin typeface="Arial" panose="020B0604020202020204" pitchFamily="34" charset="0"/>
                <a:cs typeface="Arial" panose="020B0604020202020204" pitchFamily="34" charset="0"/>
              </a:rPr>
              <a:pPr/>
              <a:t>3</a:t>
            </a:fld>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1289789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124" y="199772"/>
            <a:ext cx="9727580" cy="1066800"/>
          </a:xfrm>
        </p:spPr>
        <p:txBody>
          <a:bodyPr>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 Year Summary of Net Valuation Taxable</a:t>
            </a:r>
          </a:p>
        </p:txBody>
      </p:sp>
      <p:graphicFrame>
        <p:nvGraphicFramePr>
          <p:cNvPr id="4" name="Content Placeholder 3"/>
          <p:cNvGraphicFramePr>
            <a:graphicFrameLocks noGrp="1"/>
          </p:cNvGraphicFramePr>
          <p:nvPr>
            <p:ph idx="1"/>
            <p:extLst/>
          </p:nvPr>
        </p:nvGraphicFramePr>
        <p:xfrm>
          <a:off x="2487168" y="1143000"/>
          <a:ext cx="7342632" cy="3300984"/>
        </p:xfrm>
        <a:graphic>
          <a:graphicData uri="http://schemas.openxmlformats.org/drawingml/2006/table">
            <a:tbl>
              <a:tblPr firstRow="1" bandRow="1">
                <a:tableStyleId>{5C22544A-7EE6-4342-B048-85BDC9FD1C3A}</a:tableStyleId>
              </a:tblPr>
              <a:tblGrid>
                <a:gridCol w="1577176">
                  <a:extLst>
                    <a:ext uri="{9D8B030D-6E8A-4147-A177-3AD203B41FA5}">
                      <a16:colId xmlns:a16="http://schemas.microsoft.com/office/drawing/2014/main" xmlns="" val="20000"/>
                    </a:ext>
                  </a:extLst>
                </a:gridCol>
                <a:gridCol w="2242667">
                  <a:extLst>
                    <a:ext uri="{9D8B030D-6E8A-4147-A177-3AD203B41FA5}">
                      <a16:colId xmlns:a16="http://schemas.microsoft.com/office/drawing/2014/main" xmlns="" val="20001"/>
                    </a:ext>
                  </a:extLst>
                </a:gridCol>
                <a:gridCol w="3522789">
                  <a:extLst>
                    <a:ext uri="{9D8B030D-6E8A-4147-A177-3AD203B41FA5}">
                      <a16:colId xmlns:a16="http://schemas.microsoft.com/office/drawing/2014/main" xmlns="" val="20002"/>
                    </a:ext>
                  </a:extLst>
                </a:gridCol>
              </a:tblGrid>
              <a:tr h="359887">
                <a:tc>
                  <a:txBody>
                    <a:bodyPr/>
                    <a:lstStyle/>
                    <a:p>
                      <a:pPr algn="ctr"/>
                      <a:r>
                        <a:rPr lang="en-US" dirty="0"/>
                        <a:t>Year</a:t>
                      </a:r>
                    </a:p>
                  </a:txBody>
                  <a:tcPr/>
                </a:tc>
                <a:tc>
                  <a:txBody>
                    <a:bodyPr/>
                    <a:lstStyle/>
                    <a:p>
                      <a:pPr algn="ctr"/>
                      <a:r>
                        <a:rPr lang="en-US" dirty="0"/>
                        <a:t>Valuation</a:t>
                      </a:r>
                    </a:p>
                  </a:txBody>
                  <a:tcPr/>
                </a:tc>
                <a:tc>
                  <a:txBody>
                    <a:bodyPr/>
                    <a:lstStyle/>
                    <a:p>
                      <a:pPr algn="ctr"/>
                      <a:r>
                        <a:rPr lang="en-US" dirty="0"/>
                        <a:t>Difference</a:t>
                      </a:r>
                    </a:p>
                  </a:txBody>
                  <a:tcPr/>
                </a:tc>
                <a:extLst>
                  <a:ext uri="{0D108BD9-81ED-4DB2-BD59-A6C34878D82A}">
                    <a16:rowId xmlns:a16="http://schemas.microsoft.com/office/drawing/2014/main" xmlns="" val="10000"/>
                  </a:ext>
                </a:extLst>
              </a:tr>
              <a:tr h="374904">
                <a:tc>
                  <a:txBody>
                    <a:bodyPr/>
                    <a:lstStyle/>
                    <a:p>
                      <a:pPr algn="ctr"/>
                      <a:r>
                        <a:rPr lang="en-US" dirty="0"/>
                        <a:t>2012</a:t>
                      </a:r>
                    </a:p>
                  </a:txBody>
                  <a:tcPr/>
                </a:tc>
                <a:tc>
                  <a:txBody>
                    <a:bodyPr/>
                    <a:lstStyle/>
                    <a:p>
                      <a:pPr algn="r"/>
                      <a:r>
                        <a:rPr lang="en-US" dirty="0"/>
                        <a:t>$1,409,575,370</a:t>
                      </a:r>
                    </a:p>
                  </a:txBody>
                  <a:tcPr/>
                </a:tc>
                <a:tc>
                  <a:txBody>
                    <a:bodyPr/>
                    <a:lstStyle/>
                    <a:p>
                      <a:pPr algn="ctr"/>
                      <a:r>
                        <a:rPr lang="en-US" dirty="0"/>
                        <a:t>-$155,440,681 (reassessed)</a:t>
                      </a:r>
                    </a:p>
                  </a:txBody>
                  <a:tcPr/>
                </a:tc>
                <a:extLst>
                  <a:ext uri="{0D108BD9-81ED-4DB2-BD59-A6C34878D82A}">
                    <a16:rowId xmlns:a16="http://schemas.microsoft.com/office/drawing/2014/main" xmlns="" val="10001"/>
                  </a:ext>
                </a:extLst>
              </a:tr>
              <a:tr h="359887">
                <a:tc>
                  <a:txBody>
                    <a:bodyPr/>
                    <a:lstStyle/>
                    <a:p>
                      <a:pPr algn="ctr"/>
                      <a:r>
                        <a:rPr lang="en-US" dirty="0"/>
                        <a:t>2013</a:t>
                      </a:r>
                    </a:p>
                  </a:txBody>
                  <a:tcPr/>
                </a:tc>
                <a:tc>
                  <a:txBody>
                    <a:bodyPr/>
                    <a:lstStyle/>
                    <a:p>
                      <a:pPr algn="r"/>
                      <a:r>
                        <a:rPr lang="en-US" dirty="0"/>
                        <a:t>$1,408,433,780</a:t>
                      </a:r>
                    </a:p>
                  </a:txBody>
                  <a:tcPr/>
                </a:tc>
                <a:tc>
                  <a:txBody>
                    <a:bodyPr/>
                    <a:lstStyle/>
                    <a:p>
                      <a:pPr algn="ctr"/>
                      <a:r>
                        <a:rPr lang="en-US" dirty="0"/>
                        <a:t>-$1,142,000</a:t>
                      </a:r>
                    </a:p>
                  </a:txBody>
                  <a:tcPr/>
                </a:tc>
                <a:extLst>
                  <a:ext uri="{0D108BD9-81ED-4DB2-BD59-A6C34878D82A}">
                    <a16:rowId xmlns:a16="http://schemas.microsoft.com/office/drawing/2014/main" xmlns="" val="10002"/>
                  </a:ext>
                </a:extLst>
              </a:tr>
              <a:tr h="359887">
                <a:tc>
                  <a:txBody>
                    <a:bodyPr/>
                    <a:lstStyle/>
                    <a:p>
                      <a:pPr algn="ctr"/>
                      <a:r>
                        <a:rPr lang="en-US" dirty="0"/>
                        <a:t>2014</a:t>
                      </a:r>
                    </a:p>
                  </a:txBody>
                  <a:tcPr/>
                </a:tc>
                <a:tc>
                  <a:txBody>
                    <a:bodyPr/>
                    <a:lstStyle/>
                    <a:p>
                      <a:pPr algn="r"/>
                      <a:r>
                        <a:rPr lang="en-US" dirty="0"/>
                        <a:t>$1,403,370,633</a:t>
                      </a:r>
                    </a:p>
                  </a:txBody>
                  <a:tcPr/>
                </a:tc>
                <a:tc>
                  <a:txBody>
                    <a:bodyPr/>
                    <a:lstStyle/>
                    <a:p>
                      <a:pPr algn="ctr"/>
                      <a:r>
                        <a:rPr lang="en-US" dirty="0"/>
                        <a:t>-$5,063,147</a:t>
                      </a:r>
                    </a:p>
                  </a:txBody>
                  <a:tcPr/>
                </a:tc>
                <a:extLst>
                  <a:ext uri="{0D108BD9-81ED-4DB2-BD59-A6C34878D82A}">
                    <a16:rowId xmlns:a16="http://schemas.microsoft.com/office/drawing/2014/main" xmlns="" val="10003"/>
                  </a:ext>
                </a:extLst>
              </a:tr>
              <a:tr h="359887">
                <a:tc>
                  <a:txBody>
                    <a:bodyPr/>
                    <a:lstStyle/>
                    <a:p>
                      <a:pPr algn="ctr"/>
                      <a:r>
                        <a:rPr lang="en-US" dirty="0"/>
                        <a:t>2015</a:t>
                      </a:r>
                    </a:p>
                  </a:txBody>
                  <a:tcPr/>
                </a:tc>
                <a:tc>
                  <a:txBody>
                    <a:bodyPr/>
                    <a:lstStyle/>
                    <a:p>
                      <a:pPr algn="r"/>
                      <a:r>
                        <a:rPr lang="en-US" dirty="0"/>
                        <a:t>$1,399,747,692</a:t>
                      </a:r>
                    </a:p>
                  </a:txBody>
                  <a:tcPr/>
                </a:tc>
                <a:tc>
                  <a:txBody>
                    <a:bodyPr/>
                    <a:lstStyle/>
                    <a:p>
                      <a:pPr algn="ctr"/>
                      <a:r>
                        <a:rPr lang="en-US" dirty="0"/>
                        <a:t>-$3,622,941</a:t>
                      </a:r>
                    </a:p>
                  </a:txBody>
                  <a:tcPr/>
                </a:tc>
                <a:extLst>
                  <a:ext uri="{0D108BD9-81ED-4DB2-BD59-A6C34878D82A}">
                    <a16:rowId xmlns:a16="http://schemas.microsoft.com/office/drawing/2014/main" xmlns="" val="10004"/>
                  </a:ext>
                </a:extLst>
              </a:tr>
              <a:tr h="359887">
                <a:tc>
                  <a:txBody>
                    <a:bodyPr/>
                    <a:lstStyle/>
                    <a:p>
                      <a:pPr algn="ctr"/>
                      <a:r>
                        <a:rPr lang="en-US" dirty="0"/>
                        <a:t>2016</a:t>
                      </a:r>
                    </a:p>
                  </a:txBody>
                  <a:tcPr/>
                </a:tc>
                <a:tc>
                  <a:txBody>
                    <a:bodyPr/>
                    <a:lstStyle/>
                    <a:p>
                      <a:pPr algn="r"/>
                      <a:r>
                        <a:rPr lang="en-US" dirty="0"/>
                        <a:t>$1,401,551,386</a:t>
                      </a:r>
                    </a:p>
                  </a:txBody>
                  <a:tcPr/>
                </a:tc>
                <a:tc>
                  <a:txBody>
                    <a:bodyPr/>
                    <a:lstStyle/>
                    <a:p>
                      <a:pPr algn="ctr"/>
                      <a:r>
                        <a:rPr lang="en-US" dirty="0"/>
                        <a:t>+$1,803,694</a:t>
                      </a:r>
                    </a:p>
                  </a:txBody>
                  <a:tcPr/>
                </a:tc>
                <a:extLst>
                  <a:ext uri="{0D108BD9-81ED-4DB2-BD59-A6C34878D82A}">
                    <a16:rowId xmlns:a16="http://schemas.microsoft.com/office/drawing/2014/main" xmlns="" val="10005"/>
                  </a:ext>
                </a:extLst>
              </a:tr>
              <a:tr h="359887">
                <a:tc>
                  <a:txBody>
                    <a:bodyPr/>
                    <a:lstStyle/>
                    <a:p>
                      <a:pPr algn="ctr"/>
                      <a:r>
                        <a:rPr lang="en-US" dirty="0"/>
                        <a:t>2017</a:t>
                      </a:r>
                    </a:p>
                  </a:txBody>
                  <a:tcPr/>
                </a:tc>
                <a:tc>
                  <a:txBody>
                    <a:bodyPr/>
                    <a:lstStyle/>
                    <a:p>
                      <a:pPr algn="r"/>
                      <a:r>
                        <a:rPr lang="en-US" dirty="0"/>
                        <a:t>$1,407,526,492</a:t>
                      </a:r>
                    </a:p>
                  </a:txBody>
                  <a:tcPr/>
                </a:tc>
                <a:tc>
                  <a:txBody>
                    <a:bodyPr/>
                    <a:lstStyle/>
                    <a:p>
                      <a:pPr algn="ctr"/>
                      <a:r>
                        <a:rPr lang="en-US" dirty="0"/>
                        <a:t>+ $5,975,106</a:t>
                      </a:r>
                    </a:p>
                  </a:txBody>
                  <a:tcPr/>
                </a:tc>
                <a:extLst>
                  <a:ext uri="{0D108BD9-81ED-4DB2-BD59-A6C34878D82A}">
                    <a16:rowId xmlns:a16="http://schemas.microsoft.com/office/drawing/2014/main" xmlns="" val="10006"/>
                  </a:ext>
                </a:extLst>
              </a:tr>
              <a:tr h="359887">
                <a:tc>
                  <a:txBody>
                    <a:bodyPr/>
                    <a:lstStyle/>
                    <a:p>
                      <a:pPr algn="ctr"/>
                      <a:r>
                        <a:rPr lang="en-US" dirty="0"/>
                        <a:t>2018</a:t>
                      </a:r>
                    </a:p>
                  </a:txBody>
                  <a:tcPr/>
                </a:tc>
                <a:tc>
                  <a:txBody>
                    <a:bodyPr/>
                    <a:lstStyle/>
                    <a:p>
                      <a:pPr algn="r"/>
                      <a:r>
                        <a:rPr lang="en-US" dirty="0"/>
                        <a:t>$1,412,432,892</a:t>
                      </a:r>
                    </a:p>
                  </a:txBody>
                  <a:tcPr/>
                </a:tc>
                <a:tc>
                  <a:txBody>
                    <a:bodyPr/>
                    <a:lstStyle/>
                    <a:p>
                      <a:pPr algn="ctr"/>
                      <a:r>
                        <a:rPr lang="en-US" dirty="0"/>
                        <a:t>+ $4,906,400      </a:t>
                      </a:r>
                    </a:p>
                  </a:txBody>
                  <a:tcPr/>
                </a:tc>
                <a:extLst>
                  <a:ext uri="{0D108BD9-81ED-4DB2-BD59-A6C34878D82A}">
                    <a16:rowId xmlns:a16="http://schemas.microsoft.com/office/drawing/2014/main" xmlns="" val="10007"/>
                  </a:ext>
                </a:extLst>
              </a:tr>
              <a:tr h="359887">
                <a:tc>
                  <a:txBody>
                    <a:bodyPr/>
                    <a:lstStyle/>
                    <a:p>
                      <a:pPr algn="ctr"/>
                      <a:r>
                        <a:rPr lang="en-US" dirty="0"/>
                        <a:t>2019</a:t>
                      </a:r>
                    </a:p>
                  </a:txBody>
                  <a:tcPr/>
                </a:tc>
                <a:tc>
                  <a:txBody>
                    <a:bodyPr/>
                    <a:lstStyle/>
                    <a:p>
                      <a:pPr algn="r"/>
                      <a:r>
                        <a:rPr lang="en-US" dirty="0"/>
                        <a:t>$1,415,853,382</a:t>
                      </a:r>
                    </a:p>
                  </a:txBody>
                  <a:tcPr/>
                </a:tc>
                <a:tc>
                  <a:txBody>
                    <a:bodyPr/>
                    <a:lstStyle/>
                    <a:p>
                      <a:pPr algn="ctr"/>
                      <a:r>
                        <a:rPr lang="en-US" dirty="0"/>
                        <a:t>+4,198,200</a:t>
                      </a:r>
                    </a:p>
                  </a:txBody>
                  <a:tcPr/>
                </a:tc>
                <a:extLst>
                  <a:ext uri="{0D108BD9-81ED-4DB2-BD59-A6C34878D82A}">
                    <a16:rowId xmlns:a16="http://schemas.microsoft.com/office/drawing/2014/main" xmlns="" val="531053272"/>
                  </a:ext>
                </a:extLst>
              </a:tr>
            </a:tbl>
          </a:graphicData>
        </a:graphic>
      </p:graphicFrame>
      <p:sp>
        <p:nvSpPr>
          <p:cNvPr id="5" name="Slide Number Placeholder 4"/>
          <p:cNvSpPr>
            <a:spLocks noGrp="1"/>
          </p:cNvSpPr>
          <p:nvPr>
            <p:ph type="sldNum" sz="quarter" idx="12"/>
          </p:nvPr>
        </p:nvSpPr>
        <p:spPr>
          <a:xfrm>
            <a:off x="6400800" y="6553200"/>
            <a:ext cx="914400" cy="2286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4A276-EE60-4D74-8C83-0F53B477F5CF}"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graphicFrame>
        <p:nvGraphicFramePr>
          <p:cNvPr id="3" name="Chart 2"/>
          <p:cNvGraphicFramePr/>
          <p:nvPr>
            <p:extLst>
              <p:ext uri="{D42A27DB-BD31-4B8C-83A1-F6EECF244321}">
                <p14:modId xmlns:p14="http://schemas.microsoft.com/office/powerpoint/2010/main" val="1625100864"/>
              </p:ext>
            </p:extLst>
          </p:nvPr>
        </p:nvGraphicFramePr>
        <p:xfrm>
          <a:off x="1400959" y="4853812"/>
          <a:ext cx="8276441" cy="154471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56971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922" y="703452"/>
            <a:ext cx="10895078" cy="1543575"/>
          </a:xfrm>
        </p:spPr>
        <p:txBody>
          <a:bodyPr>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Pie Chart of Tax by Entity</a:t>
            </a:r>
            <a:b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Entity Tax for County - includes County, Library, and Open Space. Municipal includes Open Space)</a:t>
            </a:r>
            <a:b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 on 2018 Tax Bill)</a:t>
            </a:r>
            <a:b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0267739"/>
              </p:ext>
            </p:extLst>
          </p:nvPr>
        </p:nvGraphicFramePr>
        <p:xfrm>
          <a:off x="684212" y="1963810"/>
          <a:ext cx="10187920" cy="379601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xmlns="" id="{D700658A-01AB-4598-9832-D2345938B644}"/>
              </a:ext>
            </a:extLst>
          </p:cNvPr>
          <p:cNvSpPr>
            <a:spLocks noGrp="1"/>
          </p:cNvSpPr>
          <p:nvPr>
            <p:ph type="sldNum" sz="quarter" idx="12"/>
          </p:nvPr>
        </p:nvSpPr>
        <p:spPr>
          <a:xfrm rot="10800000" flipV="1">
            <a:off x="4811696" y="6248399"/>
            <a:ext cx="656949" cy="49862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2141776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73F588B1-32C9-4525-985B-E312F0482AE4}"/>
              </a:ext>
            </a:extLst>
          </p:cNvPr>
          <p:cNvPicPr>
            <a:picLocks noGrp="1" noChangeAspect="1"/>
          </p:cNvPicPr>
          <p:nvPr>
            <p:ph idx="1"/>
          </p:nvPr>
        </p:nvPicPr>
        <p:blipFill>
          <a:blip r:embed="rId2"/>
          <a:stretch>
            <a:fillRect/>
          </a:stretch>
        </p:blipFill>
        <p:spPr>
          <a:xfrm>
            <a:off x="798990" y="931046"/>
            <a:ext cx="8419621" cy="3266982"/>
          </a:xfrm>
          <a:ln w="25400">
            <a:solidFill>
              <a:schemeClr val="bg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xmlns="" id="{9E35A4ED-9C19-4131-BBD5-E2CE777AC942}"/>
              </a:ext>
            </a:extLst>
          </p:cNvPr>
          <p:cNvSpPr>
            <a:spLocks noGrp="1"/>
          </p:cNvSpPr>
          <p:nvPr>
            <p:ph type="sldNum" sz="quarter" idx="12"/>
          </p:nvPr>
        </p:nvSpPr>
        <p:spPr>
          <a:xfrm>
            <a:off x="4429956" y="6172200"/>
            <a:ext cx="674703" cy="423909"/>
          </a:xfrm>
        </p:spPr>
        <p:txBody>
          <a:bodyPr/>
          <a:lstStyle/>
          <a:p>
            <a:fld id="{D57F1E4F-1CFF-5643-939E-217C01CDF565}" type="slidenum">
              <a:rPr lang="en-US" sz="800" smtClean="0">
                <a:latin typeface="Arial" panose="020B0604020202020204" pitchFamily="34" charset="0"/>
                <a:cs typeface="Arial" panose="020B0604020202020204" pitchFamily="34" charset="0"/>
              </a:rPr>
              <a:pPr/>
              <a:t>32</a:t>
            </a:fld>
            <a:endParaRPr lang="en-US" sz="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9991EC0-827B-4E03-8015-95090F449051}"/>
              </a:ext>
            </a:extLst>
          </p:cNvPr>
          <p:cNvSpPr txBox="1"/>
          <p:nvPr/>
        </p:nvSpPr>
        <p:spPr>
          <a:xfrm>
            <a:off x="602166" y="346271"/>
            <a:ext cx="11273883" cy="584775"/>
          </a:xfrm>
          <a:prstGeom prst="rect">
            <a:avLst/>
          </a:prstGeom>
          <a:noFill/>
        </p:spPr>
        <p:txBody>
          <a:bodyPr wrap="square" rtlCol="0">
            <a:spAutoFit/>
          </a:bodyPr>
          <a:lstStyle/>
          <a:p>
            <a:pPr algn="l"/>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SNOW REMOVAL SERVICES </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INCLUDES BRINE APPLICATION)</a:t>
            </a: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4D27623-2715-4784-907E-03FD4575493B}"/>
              </a:ext>
            </a:extLst>
          </p:cNvPr>
          <p:cNvSpPr txBox="1"/>
          <p:nvPr/>
        </p:nvSpPr>
        <p:spPr>
          <a:xfrm>
            <a:off x="658623" y="4369506"/>
            <a:ext cx="8892071" cy="1938992"/>
          </a:xfrm>
          <a:prstGeom prst="rect">
            <a:avLst/>
          </a:prstGeom>
          <a:noFill/>
        </p:spPr>
        <p:txBody>
          <a:bodyPr wrap="square" rtlCol="0">
            <a:spAutoFit/>
          </a:bodyPr>
          <a:lstStyle/>
          <a:p>
            <a:pPr algn="l"/>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Township has recently expanded its snow removal services to include the application of brine to the roads when conditions are optimal.  </a:t>
            </a:r>
          </a:p>
          <a:p>
            <a:pPr algn="l"/>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picture above is a road where brine was applied to the right side of the road and not applied to the left side which is still snow covered.  </a:t>
            </a:r>
          </a:p>
          <a:p>
            <a:pPr algn="l"/>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2019 budget provides for expanded brine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816146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352542"/>
            <a:ext cx="8229600" cy="1197630"/>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Tax Bill by Tax Entity</a:t>
            </a:r>
            <a:r>
              <a:rPr lang="en-US" sz="1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1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8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 on 2018 Tax Bill</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95665" y="1779235"/>
            <a:ext cx="8534400" cy="3447875"/>
          </a:xfrm>
        </p:spPr>
        <p:txBody>
          <a:bodyPr>
            <a:normAutofit lnSpcReduction="10000"/>
          </a:bodyPr>
          <a:lstStyle/>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County Tax  .385</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County Library Tax .034</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County Open Space Tax .028</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District School Tax 2.383</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Municipal Open Space Tax .023</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Municipal Tax .772</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Fire District .15</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15DCC7BE-35CE-469E-95EF-EE16550E2D92}"/>
              </a:ext>
            </a:extLst>
          </p:cNvPr>
          <p:cNvSpPr>
            <a:spLocks noGrp="1"/>
          </p:cNvSpPr>
          <p:nvPr>
            <p:ph type="sldNum" sz="quarter" idx="12"/>
          </p:nvPr>
        </p:nvSpPr>
        <p:spPr>
          <a:xfrm>
            <a:off x="4944862" y="6161103"/>
            <a:ext cx="718003" cy="514906"/>
          </a:xfrm>
        </p:spPr>
        <p:txBody>
          <a:bodyPr/>
          <a:lstStyle/>
          <a:p>
            <a:fld id="{D57F1E4F-1CFF-5643-939E-217C01CDF565}" type="slidenum">
              <a:rPr lang="en-US" sz="800" smtClean="0">
                <a:latin typeface="Arial" panose="020B0604020202020204" pitchFamily="34" charset="0"/>
                <a:cs typeface="Arial" panose="020B0604020202020204" pitchFamily="34" charset="0"/>
              </a:rPr>
              <a:pPr/>
              <a:t>33</a:t>
            </a:fld>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4239215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6E942-C3E4-4679-8DCA-C42E6FD96AA4}"/>
              </a:ext>
            </a:extLst>
          </p:cNvPr>
          <p:cNvSpPr>
            <a:spLocks noGrp="1"/>
          </p:cNvSpPr>
          <p:nvPr>
            <p:ph type="title"/>
          </p:nvPr>
        </p:nvSpPr>
        <p:spPr>
          <a:xfrm>
            <a:off x="1201446" y="1121053"/>
            <a:ext cx="9848276" cy="1443727"/>
          </a:xfrm>
        </p:spPr>
        <p:txBody>
          <a:bodyPr>
            <a:noAutofit/>
          </a:bodyPr>
          <a:lstStyle/>
          <a:p>
            <a: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Township of Delran will be opening Jakes Place in 2019 year. It's an integrated play area in which all children, those who are able and those with disabilities, can play interactively. The objective is to design an area that is barrier-free, socially inviting, and contains play environment groupings. </a:t>
            </a:r>
            <a:b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park has been designed to incorporate themes that are relevant to our locale.  This Park has been a multi-year effort in coordination with donations to Build Jakes Place, The Township of Delran and the County of Burlington.  Come visit Jake’s Place. </a:t>
            </a:r>
          </a:p>
        </p:txBody>
      </p:sp>
      <p:sp>
        <p:nvSpPr>
          <p:cNvPr id="3" name="Slide Number Placeholder 2">
            <a:extLst>
              <a:ext uri="{FF2B5EF4-FFF2-40B4-BE49-F238E27FC236}">
                <a16:creationId xmlns:a16="http://schemas.microsoft.com/office/drawing/2014/main" xmlns="" id="{D4864B60-8A57-409B-AB13-D95639D45A76}"/>
              </a:ext>
            </a:extLst>
          </p:cNvPr>
          <p:cNvSpPr>
            <a:spLocks noGrp="1"/>
          </p:cNvSpPr>
          <p:nvPr>
            <p:ph type="sldNum" sz="quarter" idx="12"/>
          </p:nvPr>
        </p:nvSpPr>
        <p:spPr>
          <a:xfrm>
            <a:off x="4660778" y="6172200"/>
            <a:ext cx="807868" cy="494930"/>
          </a:xfrm>
        </p:spPr>
        <p:txBody>
          <a:bodyPr/>
          <a:lstStyle/>
          <a:p>
            <a:fld id="{D57F1E4F-1CFF-5643-939E-217C01CDF565}" type="slidenum">
              <a:rPr lang="en-US" sz="800" smtClean="0">
                <a:latin typeface="Arial" panose="020B0604020202020204" pitchFamily="34" charset="0"/>
                <a:cs typeface="Arial" panose="020B0604020202020204" pitchFamily="34" charset="0"/>
              </a:rPr>
              <a:pPr/>
              <a:t>34</a:t>
            </a:fld>
            <a:endParaRPr lang="en-US" sz="800"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xmlns="" id="{7A11F1F7-2138-4F23-9556-4D986D767F49}"/>
              </a:ext>
            </a:extLst>
          </p:cNvPr>
          <p:cNvPicPr>
            <a:picLocks noGrp="1" noChangeAspect="1"/>
          </p:cNvPicPr>
          <p:nvPr>
            <p:ph idx="1"/>
          </p:nvPr>
        </p:nvPicPr>
        <p:blipFill>
          <a:blip r:embed="rId2"/>
          <a:stretch>
            <a:fillRect/>
          </a:stretch>
        </p:blipFill>
        <p:spPr>
          <a:xfrm>
            <a:off x="1237768" y="2879572"/>
            <a:ext cx="7317283" cy="3614738"/>
          </a:xfrm>
          <a:ln w="25400">
            <a:solidFill>
              <a:schemeClr val="bg1"/>
            </a:solidFill>
          </a:ln>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xmlns="" id="{01C52BED-A9F2-4C76-9417-B36A71D21075}"/>
              </a:ext>
            </a:extLst>
          </p:cNvPr>
          <p:cNvSpPr txBox="1">
            <a:spLocks/>
          </p:cNvSpPr>
          <p:nvPr/>
        </p:nvSpPr>
        <p:spPr>
          <a:xfrm>
            <a:off x="1237768" y="405818"/>
            <a:ext cx="9811954" cy="559964"/>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 Jake's place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309319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73" y="645192"/>
            <a:ext cx="8534400" cy="1631407"/>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by Entity for Average Home</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(Estimate at $211,000) (2018 Tax Bill)</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xmlns="" id="{A1423209-EBC0-40A9-B13F-1AA65B8A5A1E}"/>
              </a:ext>
            </a:extLst>
          </p:cNvPr>
          <p:cNvSpPr>
            <a:spLocks noGrp="1"/>
          </p:cNvSpPr>
          <p:nvPr>
            <p:ph type="sldNum" sz="quarter" idx="12"/>
          </p:nvPr>
        </p:nvSpPr>
        <p:spPr>
          <a:xfrm>
            <a:off x="4980373" y="6303146"/>
            <a:ext cx="727970" cy="46163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83459183"/>
              </p:ext>
            </p:extLst>
          </p:nvPr>
        </p:nvGraphicFramePr>
        <p:xfrm>
          <a:off x="2447820" y="2276599"/>
          <a:ext cx="5065106" cy="2656840"/>
        </p:xfrm>
        <a:graphic>
          <a:graphicData uri="http://schemas.openxmlformats.org/drawingml/2006/table">
            <a:tbl>
              <a:tblPr firstRow="1" bandRow="1">
                <a:tableStyleId>{5C22544A-7EE6-4342-B048-85BDC9FD1C3A}</a:tableStyleId>
              </a:tblPr>
              <a:tblGrid>
                <a:gridCol w="2808653">
                  <a:extLst>
                    <a:ext uri="{9D8B030D-6E8A-4147-A177-3AD203B41FA5}">
                      <a16:colId xmlns:a16="http://schemas.microsoft.com/office/drawing/2014/main" xmlns="" val="3761199132"/>
                    </a:ext>
                  </a:extLst>
                </a:gridCol>
                <a:gridCol w="2256453">
                  <a:extLst>
                    <a:ext uri="{9D8B030D-6E8A-4147-A177-3AD203B41FA5}">
                      <a16:colId xmlns:a16="http://schemas.microsoft.com/office/drawing/2014/main" xmlns="" val="3916745656"/>
                    </a:ext>
                  </a:extLst>
                </a:gridCol>
              </a:tblGrid>
              <a:tr h="370840">
                <a:tc>
                  <a:txBody>
                    <a:bodyPr/>
                    <a:lstStyle/>
                    <a:p>
                      <a:pPr algn="ctr"/>
                      <a:r>
                        <a:rPr lang="en-US" dirty="0"/>
                        <a:t>Entity</a:t>
                      </a:r>
                    </a:p>
                  </a:txBody>
                  <a:tcPr/>
                </a:tc>
                <a:tc>
                  <a:txBody>
                    <a:bodyPr/>
                    <a:lstStyle/>
                    <a:p>
                      <a:pPr algn="ctr"/>
                      <a:r>
                        <a:rPr lang="en-US" dirty="0"/>
                        <a:t>Tax</a:t>
                      </a:r>
                    </a:p>
                  </a:txBody>
                  <a:tcPr/>
                </a:tc>
                <a:extLst>
                  <a:ext uri="{0D108BD9-81ED-4DB2-BD59-A6C34878D82A}">
                    <a16:rowId xmlns:a16="http://schemas.microsoft.com/office/drawing/2014/main" xmlns="" val="3116373222"/>
                  </a:ext>
                </a:extLst>
              </a:tr>
              <a:tr h="370840">
                <a:tc>
                  <a:txBody>
                    <a:bodyPr/>
                    <a:lstStyle/>
                    <a:p>
                      <a:pPr algn="ct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County Tax</a:t>
                      </a:r>
                    </a:p>
                  </a:txBody>
                  <a:tcPr anchor="ctr">
                    <a:no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$900.90</a:t>
                      </a:r>
                    </a:p>
                  </a:txBody>
                  <a:tcPr>
                    <a:noFill/>
                  </a:tcPr>
                </a:tc>
                <a:extLst>
                  <a:ext uri="{0D108BD9-81ED-4DB2-BD59-A6C34878D82A}">
                    <a16:rowId xmlns:a16="http://schemas.microsoft.com/office/drawing/2014/main" xmlns="" val="1366771420"/>
                  </a:ext>
                </a:extLst>
              </a:tr>
              <a:tr h="370840">
                <a:tc>
                  <a:txBody>
                    <a:bodyPr/>
                    <a:lstStyle/>
                    <a:p>
                      <a:pPr algn="ct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School Tax</a:t>
                      </a:r>
                    </a:p>
                  </a:txBody>
                  <a:tcPr anchor="ctr">
                    <a:noFill/>
                  </a:tcPr>
                </a:tc>
                <a:tc>
                  <a:txBody>
                    <a:bodyPr/>
                    <a:lstStyle/>
                    <a:p>
                      <a:pPr algn="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$4,941.30</a:t>
                      </a:r>
                    </a:p>
                  </a:txBody>
                  <a:tcPr>
                    <a:noFill/>
                  </a:tcPr>
                </a:tc>
                <a:extLst>
                  <a:ext uri="{0D108BD9-81ED-4DB2-BD59-A6C34878D82A}">
                    <a16:rowId xmlns:a16="http://schemas.microsoft.com/office/drawing/2014/main" xmlns="" val="633048859"/>
                  </a:ext>
                </a:extLst>
              </a:tr>
              <a:tr h="370840">
                <a:tc>
                  <a:txBody>
                    <a:bodyPr/>
                    <a:lstStyle/>
                    <a:p>
                      <a:pPr algn="ct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Municipal Tax</a:t>
                      </a:r>
                    </a:p>
                  </a:txBody>
                  <a:tcPr anchor="ctr">
                    <a:noFill/>
                  </a:tcPr>
                </a:tc>
                <a:tc>
                  <a:txBody>
                    <a:bodyPr/>
                    <a:lstStyle/>
                    <a:p>
                      <a:pPr algn="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$1,646.40</a:t>
                      </a:r>
                    </a:p>
                  </a:txBody>
                  <a:tcPr>
                    <a:noFill/>
                  </a:tcPr>
                </a:tc>
                <a:extLst>
                  <a:ext uri="{0D108BD9-81ED-4DB2-BD59-A6C34878D82A}">
                    <a16:rowId xmlns:a16="http://schemas.microsoft.com/office/drawing/2014/main" xmlns="" val="1004375533"/>
                  </a:ext>
                </a:extLst>
              </a:tr>
              <a:tr h="370840">
                <a:tc>
                  <a:txBody>
                    <a:bodyPr/>
                    <a:lstStyle/>
                    <a:p>
                      <a:pPr algn="ct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Fire Tax</a:t>
                      </a:r>
                    </a:p>
                  </a:txBody>
                  <a:tcPr anchor="ctr">
                    <a:noFill/>
                  </a:tcPr>
                </a:tc>
                <a:tc>
                  <a:txBody>
                    <a:bodyPr/>
                    <a:lstStyle/>
                    <a:p>
                      <a:pPr algn="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$329.70</a:t>
                      </a:r>
                    </a:p>
                  </a:txBody>
                  <a:tcPr>
                    <a:noFill/>
                  </a:tcPr>
                </a:tc>
                <a:extLst>
                  <a:ext uri="{0D108BD9-81ED-4DB2-BD59-A6C34878D82A}">
                    <a16:rowId xmlns:a16="http://schemas.microsoft.com/office/drawing/2014/main" xmlns="" val="4246735188"/>
                  </a:ext>
                </a:extLst>
              </a:tr>
              <a:tr h="370840">
                <a:tc>
                  <a:txBody>
                    <a:bodyPr/>
                    <a:lstStyle/>
                    <a:p>
                      <a:pPr algn="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a:t>
                      </a:r>
                    </a:p>
                  </a:txBody>
                  <a:tcPr anchor="ctr">
                    <a:noFill/>
                  </a:tcPr>
                </a:tc>
                <a:tc>
                  <a:txBody>
                    <a:bodyPr/>
                    <a:lstStyle/>
                    <a:p>
                      <a:pPr algn="r"/>
                      <a:r>
                        <a:rPr lang="en-US" sz="2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$7,818.30 </a:t>
                      </a:r>
                    </a:p>
                  </a:txBody>
                  <a:tcPr>
                    <a:noFill/>
                  </a:tcPr>
                </a:tc>
                <a:extLst>
                  <a:ext uri="{0D108BD9-81ED-4DB2-BD59-A6C34878D82A}">
                    <a16:rowId xmlns:a16="http://schemas.microsoft.com/office/drawing/2014/main" xmlns="" val="2688557200"/>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679905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3AE5046-D46A-406A-B205-1396A87AC073}"/>
              </a:ext>
            </a:extLst>
          </p:cNvPr>
          <p:cNvSpPr>
            <a:spLocks noGrp="1"/>
          </p:cNvSpPr>
          <p:nvPr>
            <p:ph type="sldNum" sz="quarter" idx="12"/>
          </p:nvPr>
        </p:nvSpPr>
        <p:spPr>
          <a:xfrm>
            <a:off x="5007006" y="6276513"/>
            <a:ext cx="399495" cy="470516"/>
          </a:xfrm>
        </p:spPr>
        <p:txBody>
          <a:bodyPr/>
          <a:lstStyle/>
          <a:p>
            <a:fld id="{D57F1E4F-1CFF-5643-939E-217C01CDF565}" type="slidenum">
              <a:rPr lang="en-US" sz="800" smtClean="0">
                <a:latin typeface="Arial" panose="020B0604020202020204" pitchFamily="34" charset="0"/>
                <a:cs typeface="Arial" panose="020B0604020202020204" pitchFamily="34" charset="0"/>
              </a:rPr>
              <a:pPr/>
              <a:t>4</a:t>
            </a:fld>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
        <p:nvSpPr>
          <p:cNvPr id="6" name="Content Placeholder 2">
            <a:extLst>
              <a:ext uri="{FF2B5EF4-FFF2-40B4-BE49-F238E27FC236}">
                <a16:creationId xmlns:a16="http://schemas.microsoft.com/office/drawing/2014/main" xmlns="" id="{9AD905D0-CBC4-4789-B1BF-B02D48A87B15}"/>
              </a:ext>
            </a:extLst>
          </p:cNvPr>
          <p:cNvSpPr txBox="1">
            <a:spLocks/>
          </p:cNvSpPr>
          <p:nvPr/>
        </p:nvSpPr>
        <p:spPr>
          <a:xfrm>
            <a:off x="377479" y="1017850"/>
            <a:ext cx="9405391" cy="525866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342900" indent="-342900">
              <a:buFont typeface="+mj-lt"/>
              <a:buAutoNum type="arabicPeriod" startAt="4"/>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Township Council was provided on February 26</a:t>
            </a:r>
            <a:r>
              <a:rPr lang="en-US" sz="2400" baseline="30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with the requests in the form of an excel spread sheet that also is tied into the appropriations portions of the budget in the Edmunds municipal software package.  In addition, the Township Council has been provided with the supporting documentation to provide the computations and justifications for those budget numbers.</a:t>
            </a:r>
          </a:p>
          <a:p>
            <a:pPr marL="342900" indent="-342900">
              <a:buFont typeface="+mj-lt"/>
              <a:buAutoNum type="arabicPeriod" startAt="4"/>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Township Council was provided on February 26</a:t>
            </a:r>
            <a:r>
              <a:rPr lang="en-US" sz="2400" baseline="30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with a summary sheet that provides a picture of the where the Township budget is in regard to tax rate etc. given the previous years utilization of fund balance and revenues.  </a:t>
            </a:r>
          </a:p>
          <a:p>
            <a:pPr marL="342900" indent="-342900">
              <a:buFont typeface="+mj-lt"/>
              <a:buAutoNum type="arabicPeriod" startAt="4"/>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Township Council reviewed the budget at work sessions on March 12 and 26 and introduced the budget on April 2, 2019. There will be a public hearing on the budget on May 7</a:t>
            </a:r>
            <a:r>
              <a:rPr lang="en-US" sz="2400" baseline="30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2019    and plan to adopt the budget on that date.</a:t>
            </a:r>
          </a:p>
        </p:txBody>
      </p:sp>
      <p:sp>
        <p:nvSpPr>
          <p:cNvPr id="10" name="Title 1">
            <a:extLst>
              <a:ext uri="{FF2B5EF4-FFF2-40B4-BE49-F238E27FC236}">
                <a16:creationId xmlns:a16="http://schemas.microsoft.com/office/drawing/2014/main" xmlns="" id="{186C98E6-8A4F-412C-91DF-44081C570F63}"/>
              </a:ext>
            </a:extLst>
          </p:cNvPr>
          <p:cNvSpPr txBox="1">
            <a:spLocks/>
          </p:cNvSpPr>
          <p:nvPr/>
        </p:nvSpPr>
        <p:spPr>
          <a:xfrm>
            <a:off x="653009" y="110971"/>
            <a:ext cx="8579891" cy="781236"/>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Township Budget Process</a:t>
            </a:r>
          </a:p>
        </p:txBody>
      </p:sp>
    </p:spTree>
    <p:extLst>
      <p:ext uri="{BB962C8B-B14F-4D97-AF65-F5344CB8AC3E}">
        <p14:creationId xmlns:p14="http://schemas.microsoft.com/office/powerpoint/2010/main" val="2184150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0DC324-9841-48B2-9D62-FEA31C3DB716}"/>
              </a:ext>
            </a:extLst>
          </p:cNvPr>
          <p:cNvSpPr>
            <a:spLocks noGrp="1"/>
          </p:cNvSpPr>
          <p:nvPr>
            <p:ph type="title"/>
          </p:nvPr>
        </p:nvSpPr>
        <p:spPr>
          <a:xfrm>
            <a:off x="636302" y="385974"/>
            <a:ext cx="9424988" cy="1577130"/>
          </a:xfrm>
        </p:spPr>
        <p:txBody>
          <a:bodyPr anchor="t">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Big Picture - Net Valuation Taxable</a:t>
            </a:r>
          </a:p>
        </p:txBody>
      </p:sp>
      <p:sp>
        <p:nvSpPr>
          <p:cNvPr id="3" name="Content Placeholder 2">
            <a:extLst>
              <a:ext uri="{FF2B5EF4-FFF2-40B4-BE49-F238E27FC236}">
                <a16:creationId xmlns:a16="http://schemas.microsoft.com/office/drawing/2014/main" xmlns="" id="{E38DCC6C-4289-44D4-8645-B13DF61EF961}"/>
              </a:ext>
            </a:extLst>
          </p:cNvPr>
          <p:cNvSpPr>
            <a:spLocks noGrp="1"/>
          </p:cNvSpPr>
          <p:nvPr>
            <p:ph idx="1"/>
          </p:nvPr>
        </p:nvSpPr>
        <p:spPr>
          <a:xfrm>
            <a:off x="636302" y="1091985"/>
            <a:ext cx="10196798" cy="3680749"/>
          </a:xfrm>
        </p:spPr>
        <p:txBody>
          <a:bodyPr anchor="t">
            <a:normAutofit/>
          </a:bodyPr>
          <a:lstStyle/>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has a Net Valuation Taxable of  $1,415,853,382.  </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is the total valuation of all properties within the Township of Delran that are subject to property taxes.</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this also tells you as a Council person that each penny of the tax rate is worth $141,585.</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when Council reviews the appropriations portion of the budget and are making financial decisions during the year recognize that each $141,585 represents one cent on the tax rate.</a:t>
            </a:r>
          </a:p>
        </p:txBody>
      </p:sp>
      <p:sp>
        <p:nvSpPr>
          <p:cNvPr id="4" name="Slide Number Placeholder 3">
            <a:extLst>
              <a:ext uri="{FF2B5EF4-FFF2-40B4-BE49-F238E27FC236}">
                <a16:creationId xmlns:a16="http://schemas.microsoft.com/office/drawing/2014/main" xmlns="" id="{2FBCD3AD-709B-46D4-8DF8-429B33A5ED6B}"/>
              </a:ext>
            </a:extLst>
          </p:cNvPr>
          <p:cNvSpPr>
            <a:spLocks noGrp="1"/>
          </p:cNvSpPr>
          <p:nvPr>
            <p:ph type="sldNum" sz="quarter" idx="12"/>
          </p:nvPr>
        </p:nvSpPr>
        <p:spPr>
          <a:xfrm>
            <a:off x="5140171" y="6187735"/>
            <a:ext cx="417250" cy="586373"/>
          </a:xfrm>
        </p:spPr>
        <p:txBody>
          <a:bodyPr/>
          <a:lstStyle/>
          <a:p>
            <a:fld id="{D57F1E4F-1CFF-5643-939E-217C01CDF565}" type="slidenum">
              <a:rPr lang="en-US" sz="800" smtClean="0">
                <a:latin typeface="Arial" panose="020B0604020202020204" pitchFamily="34" charset="0"/>
                <a:cs typeface="Arial" panose="020B0604020202020204" pitchFamily="34" charset="0"/>
              </a:rPr>
              <a:pPr/>
              <a:t>5</a:t>
            </a:fld>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2199705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1849C-07A3-4925-B9A1-91835DE9C321}"/>
              </a:ext>
            </a:extLst>
          </p:cNvPr>
          <p:cNvSpPr>
            <a:spLocks noGrp="1"/>
          </p:cNvSpPr>
          <p:nvPr>
            <p:ph type="title"/>
          </p:nvPr>
        </p:nvSpPr>
        <p:spPr>
          <a:xfrm>
            <a:off x="684212" y="335561"/>
            <a:ext cx="10936288" cy="876300"/>
          </a:xfrm>
        </p:spPr>
        <p:txBody>
          <a:bodyPr anchor="t">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Big Picture - Tax Rate impact on Tax Payers</a:t>
            </a:r>
          </a:p>
        </p:txBody>
      </p:sp>
      <p:sp>
        <p:nvSpPr>
          <p:cNvPr id="3" name="Content Placeholder 2">
            <a:extLst>
              <a:ext uri="{FF2B5EF4-FFF2-40B4-BE49-F238E27FC236}">
                <a16:creationId xmlns:a16="http://schemas.microsoft.com/office/drawing/2014/main" xmlns="" id="{2C25B4BC-2A36-42CD-8085-E6973334EBFD}"/>
              </a:ext>
            </a:extLst>
          </p:cNvPr>
          <p:cNvSpPr>
            <a:spLocks noGrp="1"/>
          </p:cNvSpPr>
          <p:nvPr>
            <p:ph idx="1"/>
          </p:nvPr>
        </p:nvSpPr>
        <p:spPr>
          <a:xfrm>
            <a:off x="544512" y="945160"/>
            <a:ext cx="8392676" cy="5082408"/>
          </a:xfrm>
        </p:spPr>
        <p:txBody>
          <a:bodyPr anchor="t">
            <a:normAutofit/>
          </a:bodyPr>
          <a:lstStyle/>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next big picture question often asked is “what is the impact of an increase or decrease on the average residential tax payer.  </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the Tax Collectors book there are 5,161 homes in Delran with a total valuation of $1,090,679,200 for an average assessment of $211,330 per home in Delran.</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 upon this information each penny in taxes cost the average homeowner $21.13 per year, since the tax rate is per thousand of the assessment.</a:t>
            </a:r>
          </a:p>
        </p:txBody>
      </p:sp>
      <p:sp>
        <p:nvSpPr>
          <p:cNvPr id="4" name="Slide Number Placeholder 3">
            <a:extLst>
              <a:ext uri="{FF2B5EF4-FFF2-40B4-BE49-F238E27FC236}">
                <a16:creationId xmlns:a16="http://schemas.microsoft.com/office/drawing/2014/main" xmlns="" id="{9CCC3870-3377-449E-A967-2D1525527ECA}"/>
              </a:ext>
            </a:extLst>
          </p:cNvPr>
          <p:cNvSpPr>
            <a:spLocks noGrp="1"/>
          </p:cNvSpPr>
          <p:nvPr>
            <p:ph type="sldNum" sz="quarter" idx="12"/>
          </p:nvPr>
        </p:nvSpPr>
        <p:spPr>
          <a:xfrm>
            <a:off x="4944862" y="6294268"/>
            <a:ext cx="399495" cy="479394"/>
          </a:xfrm>
        </p:spPr>
        <p:txBody>
          <a:bodyPr/>
          <a:lstStyle/>
          <a:p>
            <a:fld id="{D57F1E4F-1CFF-5643-939E-217C01CDF565}" type="slidenum">
              <a:rPr lang="en-US" sz="800" smtClean="0">
                <a:latin typeface="Arial" panose="020B0604020202020204" pitchFamily="34" charset="0"/>
                <a:cs typeface="Arial" panose="020B0604020202020204" pitchFamily="34" charset="0"/>
              </a:rPr>
              <a:pPr/>
              <a:t>6</a:t>
            </a:fld>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3236377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2635E7-33CD-44EB-83F6-14E97BAC262B}"/>
              </a:ext>
            </a:extLst>
          </p:cNvPr>
          <p:cNvSpPr>
            <a:spLocks noGrp="1"/>
          </p:cNvSpPr>
          <p:nvPr>
            <p:ph type="title"/>
          </p:nvPr>
        </p:nvSpPr>
        <p:spPr>
          <a:xfrm>
            <a:off x="684212" y="100668"/>
            <a:ext cx="8534400" cy="1619075"/>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Municipal Tax rate in 2018</a:t>
            </a:r>
          </a:p>
        </p:txBody>
      </p:sp>
      <p:sp>
        <p:nvSpPr>
          <p:cNvPr id="3" name="Content Placeholder 2">
            <a:extLst>
              <a:ext uri="{FF2B5EF4-FFF2-40B4-BE49-F238E27FC236}">
                <a16:creationId xmlns:a16="http://schemas.microsoft.com/office/drawing/2014/main" xmlns="" id="{43B843EE-3131-4A62-9983-F70038C81DB9}"/>
              </a:ext>
            </a:extLst>
          </p:cNvPr>
          <p:cNvSpPr>
            <a:spLocks noGrp="1"/>
          </p:cNvSpPr>
          <p:nvPr>
            <p:ph idx="1"/>
          </p:nvPr>
        </p:nvSpPr>
        <p:spPr>
          <a:xfrm>
            <a:off x="673223" y="1557905"/>
            <a:ext cx="8534400" cy="3238151"/>
          </a:xfrm>
        </p:spPr>
        <p:txBody>
          <a:bodyPr>
            <a:noAutofit/>
          </a:bodyPr>
          <a:lstStyle/>
          <a:p>
            <a:pPr marL="0" indent="0">
              <a:buNone/>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Utilizing last years tax rate and this years average assessment the average home in Delran paid $1,631 for the municipal tax rate and $48.60 for the open space tax.</a:t>
            </a:r>
          </a:p>
          <a:p>
            <a:pPr marL="0" indent="0">
              <a:buNone/>
            </a:pPr>
            <a:endPar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These are the only funds that the Township of Delran keeps from the property tax bill.  The rest of the funds have to be paid out to the School, the County and the Fire District.</a:t>
            </a:r>
          </a:p>
          <a:p>
            <a:pPr marL="0" indent="0">
              <a:buNone/>
            </a:pPr>
            <a:endPar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591EF182-9DFB-4589-8277-082A07834289}"/>
              </a:ext>
            </a:extLst>
          </p:cNvPr>
          <p:cNvSpPr>
            <a:spLocks noGrp="1"/>
          </p:cNvSpPr>
          <p:nvPr>
            <p:ph type="sldNum" sz="quarter" idx="12"/>
          </p:nvPr>
        </p:nvSpPr>
        <p:spPr>
          <a:xfrm>
            <a:off x="4740676" y="6223247"/>
            <a:ext cx="399495" cy="534085"/>
          </a:xfrm>
        </p:spPr>
        <p:txBody>
          <a:bodyPr/>
          <a:lstStyle/>
          <a:p>
            <a:fld id="{D57F1E4F-1CFF-5643-939E-217C01CDF565}" type="slidenum">
              <a:rPr lang="en-US" sz="800" smtClean="0">
                <a:latin typeface="Arial" panose="020B0604020202020204" pitchFamily="34" charset="0"/>
                <a:cs typeface="Arial" panose="020B0604020202020204" pitchFamily="34" charset="0"/>
              </a:rPr>
              <a:pPr/>
              <a:t>7</a:t>
            </a:fld>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711631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9583A-11A4-42D0-946E-CFC547325DC5}"/>
              </a:ext>
            </a:extLst>
          </p:cNvPr>
          <p:cNvSpPr>
            <a:spLocks noGrp="1"/>
          </p:cNvSpPr>
          <p:nvPr>
            <p:ph type="title"/>
          </p:nvPr>
        </p:nvSpPr>
        <p:spPr>
          <a:xfrm>
            <a:off x="810000" y="447188"/>
            <a:ext cx="10571998" cy="1184842"/>
          </a:xfrm>
        </p:spPr>
        <p:txBody>
          <a:bodyPr anchor="t">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Delran Municipal Tax Rate since 2014</a:t>
            </a:r>
          </a:p>
        </p:txBody>
      </p:sp>
      <p:sp>
        <p:nvSpPr>
          <p:cNvPr id="3" name="Content Placeholder 2">
            <a:extLst>
              <a:ext uri="{FF2B5EF4-FFF2-40B4-BE49-F238E27FC236}">
                <a16:creationId xmlns:a16="http://schemas.microsoft.com/office/drawing/2014/main" xmlns="" id="{E72E7B0C-1CD5-4D3E-99CA-347CFF103F77}"/>
              </a:ext>
            </a:extLst>
          </p:cNvPr>
          <p:cNvSpPr>
            <a:spLocks noGrp="1"/>
          </p:cNvSpPr>
          <p:nvPr>
            <p:ph idx="1"/>
          </p:nvPr>
        </p:nvSpPr>
        <p:spPr>
          <a:xfrm>
            <a:off x="650554" y="1039609"/>
            <a:ext cx="9032500" cy="4734186"/>
          </a:xfrm>
        </p:spPr>
        <p:txBody>
          <a:bodyPr>
            <a:noAutofit/>
          </a:bodyPr>
          <a:lstStyle/>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2019 Budget will be the 7th budget that has been approved including the 2013. So, lets take a look back at how we have done in regard to the municipal budgets</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Tax Rate in 2013 was .756 Cents  the Tax Rate  6 years later was .791 cents</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for the last seven years the total increase in the Municipal Tax Rate has been 3.5 cents</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for the last six years the Municipal Tax Increase in the average home has been $73.90.  </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Remember that the Municipal Rate represents just 21.9 percent of the total property tax bill in Delran.</a:t>
            </a:r>
          </a:p>
        </p:txBody>
      </p:sp>
      <p:sp>
        <p:nvSpPr>
          <p:cNvPr id="4" name="Slide Number Placeholder 3">
            <a:extLst>
              <a:ext uri="{FF2B5EF4-FFF2-40B4-BE49-F238E27FC236}">
                <a16:creationId xmlns:a16="http://schemas.microsoft.com/office/drawing/2014/main" xmlns="" id="{6062F1E6-759C-40D4-8B7D-6ABDC3FCE2BA}"/>
              </a:ext>
            </a:extLst>
          </p:cNvPr>
          <p:cNvSpPr>
            <a:spLocks noGrp="1"/>
          </p:cNvSpPr>
          <p:nvPr>
            <p:ph type="sldNum" sz="quarter" idx="12"/>
          </p:nvPr>
        </p:nvSpPr>
        <p:spPr>
          <a:xfrm>
            <a:off x="5166804" y="6148920"/>
            <a:ext cx="337351" cy="523783"/>
          </a:xfrm>
        </p:spPr>
        <p:txBody>
          <a:bodyPr/>
          <a:lstStyle/>
          <a:p>
            <a:fld id="{D57F1E4F-1CFF-5643-939E-217C01CDF565}" type="slidenum">
              <a:rPr lang="en-US" sz="800" smtClean="0">
                <a:latin typeface="Arial" panose="020B0604020202020204" pitchFamily="34" charset="0"/>
                <a:cs typeface="Arial" panose="020B0604020202020204" pitchFamily="34" charset="0"/>
              </a:rPr>
              <a:pPr/>
              <a:t>8</a:t>
            </a:fld>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65497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E440695-8ACB-4ADC-8837-3F39F5616F63}"/>
              </a:ext>
            </a:extLst>
          </p:cNvPr>
          <p:cNvSpPr>
            <a:spLocks noGrp="1"/>
          </p:cNvSpPr>
          <p:nvPr>
            <p:ph idx="1"/>
          </p:nvPr>
        </p:nvSpPr>
        <p:spPr>
          <a:xfrm>
            <a:off x="531812" y="1057514"/>
            <a:ext cx="8534400" cy="2659310"/>
          </a:xfrm>
        </p:spPr>
        <p:txBody>
          <a:bodyPr>
            <a:noAutofit/>
          </a:bodyPr>
          <a:lstStyle/>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2019 Municipal Budget is $17,713,671.05 this is an increase of $164,050.51 over last year, less than a 1 % increase. </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tax increase is 1.9 cents or a 2.46% increase.  This will result in an increase of $40.15 for the year on the average home in Delran Township.  </a:t>
            </a:r>
          </a:p>
          <a:p>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average assessment is $211,330.</a:t>
            </a:r>
          </a:p>
        </p:txBody>
      </p:sp>
      <p:sp>
        <p:nvSpPr>
          <p:cNvPr id="4" name="Slide Number Placeholder 3">
            <a:extLst>
              <a:ext uri="{FF2B5EF4-FFF2-40B4-BE49-F238E27FC236}">
                <a16:creationId xmlns:a16="http://schemas.microsoft.com/office/drawing/2014/main" xmlns="" id="{5578659F-C6AB-4DC0-9F49-4B613A3AE557}"/>
              </a:ext>
            </a:extLst>
          </p:cNvPr>
          <p:cNvSpPr>
            <a:spLocks noGrp="1"/>
          </p:cNvSpPr>
          <p:nvPr>
            <p:ph type="sldNum" sz="quarter" idx="12"/>
          </p:nvPr>
        </p:nvSpPr>
        <p:spPr>
          <a:xfrm>
            <a:off x="5140171" y="6258756"/>
            <a:ext cx="479394" cy="461639"/>
          </a:xfrm>
        </p:spPr>
        <p:txBody>
          <a:bodyPr/>
          <a:lstStyle/>
          <a:p>
            <a:fld id="{D57F1E4F-1CFF-5643-939E-217C01CDF565}" type="slidenum">
              <a:rPr lang="en-US" sz="800" smtClean="0"/>
              <a:pPr/>
              <a:t>9</a:t>
            </a:fld>
            <a:endParaRPr lang="en-US" sz="800" dirty="0"/>
          </a:p>
        </p:txBody>
      </p:sp>
      <p:sp>
        <p:nvSpPr>
          <p:cNvPr id="5" name="TextBox 4">
            <a:extLst>
              <a:ext uri="{FF2B5EF4-FFF2-40B4-BE49-F238E27FC236}">
                <a16:creationId xmlns:a16="http://schemas.microsoft.com/office/drawing/2014/main" xmlns="" id="{FB34AF23-F8D7-4278-9192-24B067E2C885}"/>
              </a:ext>
            </a:extLst>
          </p:cNvPr>
          <p:cNvSpPr txBox="1"/>
          <p:nvPr/>
        </p:nvSpPr>
        <p:spPr>
          <a:xfrm>
            <a:off x="852750" y="336118"/>
            <a:ext cx="5497250" cy="584775"/>
          </a:xfrm>
          <a:prstGeom prst="rect">
            <a:avLst/>
          </a:prstGeom>
          <a:noFill/>
        </p:spPr>
        <p:txBody>
          <a:bodyPr wrap="square" rtlCol="0">
            <a:spAutoFit/>
          </a:bodyPr>
          <a:lstStyle/>
          <a:p>
            <a:pPr algn="l"/>
            <a:r>
              <a:rPr lang="en-US" sz="3200" cap="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 Budget Snapshot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28" y="5044675"/>
            <a:ext cx="1387671" cy="1378186"/>
          </a:xfrm>
          <a:prstGeom prst="rect">
            <a:avLst/>
          </a:prstGeom>
        </p:spPr>
      </p:pic>
    </p:spTree>
    <p:extLst>
      <p:ext uri="{BB962C8B-B14F-4D97-AF65-F5344CB8AC3E}">
        <p14:creationId xmlns:p14="http://schemas.microsoft.com/office/powerpoint/2010/main" val="163869029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txDef>
      <a:spPr>
        <a:noFill/>
      </a:spPr>
      <a:bodyPr wrap="square" rtlCol="0">
        <a:spAutoFit/>
      </a:bodyPr>
      <a:lstStyle>
        <a:defPPr algn="l">
          <a:defRPr/>
        </a:defPPr>
      </a:lstStyle>
    </a:txDef>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1314</TotalTime>
  <Words>1960</Words>
  <Application>Microsoft Office PowerPoint</Application>
  <PresentationFormat>Custom</PresentationFormat>
  <Paragraphs>410</Paragraphs>
  <Slides>35</Slides>
  <Notes>4</Notes>
  <HiddenSlides>0</HiddenSlides>
  <MMClips>2</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Slice</vt:lpstr>
      <vt:lpstr>1_Slice</vt:lpstr>
      <vt:lpstr>2019 Delran municipal budget </vt:lpstr>
      <vt:lpstr>PowerPoint Presentation</vt:lpstr>
      <vt:lpstr>Delran Township Budget Process</vt:lpstr>
      <vt:lpstr>PowerPoint Presentation</vt:lpstr>
      <vt:lpstr>The Big Picture - Net Valuation Taxable</vt:lpstr>
      <vt:lpstr>The Big Picture - Tax Rate impact on Tax Payers</vt:lpstr>
      <vt:lpstr>Delran Municipal Tax rate in 2018</vt:lpstr>
      <vt:lpstr>Delran Municipal Tax Rate since 2014</vt:lpstr>
      <vt:lpstr>PowerPoint Presentation</vt:lpstr>
      <vt:lpstr>Comparative Tax Rate Summary | Last 9 Years</vt:lpstr>
      <vt:lpstr>The Township Council meetings are broadcast live on Livestream. The recordings and the live feed can be accessed through the DelranTownship.org web site.  </vt:lpstr>
      <vt:lpstr>9 Year History - Amount Raised by Taxation</vt:lpstr>
      <vt:lpstr>2018 Tax Bill  (Based upon average assessment of $211,000)</vt:lpstr>
      <vt:lpstr>Analysis of Fund Balance</vt:lpstr>
      <vt:lpstr>PowerPoint Presentation</vt:lpstr>
      <vt:lpstr>Declining State Revenues</vt:lpstr>
      <vt:lpstr>Recently refurbished Conrow Park</vt:lpstr>
      <vt:lpstr>Budget Revenue Summary</vt:lpstr>
      <vt:lpstr>Delran police Department</vt:lpstr>
      <vt:lpstr> Percentage of Tax Collections</vt:lpstr>
      <vt:lpstr>General Revenues</vt:lpstr>
      <vt:lpstr>Township Events / Easter Egg Hunt</vt:lpstr>
      <vt:lpstr>Revenues by Category</vt:lpstr>
      <vt:lpstr>Chart of 9 Year Spending by Category</vt:lpstr>
      <vt:lpstr>The sewer department maintains approximately 74 miles of sanitary sewer which 75% is gravity and 25% is force mains. The Department maintains these lines by routinely cleaning via high pressure jetting and vacuuming out debris.   They also have a schedule of known trouble areas that are inspected and cleaned more frequently. They answer emergency calls from residents  with sewer related issues and clear blockages in mains when they occur.  </vt:lpstr>
      <vt:lpstr>The Township continues with our aggressive road program in the 2019 budget. The pictures above are one of the roads from the 2018 Road Program.    This year the Township will be put out to bid for improvement Diane Avenue, Patricia Avenue, River Drive, Norman Avenue, Lake and Wills Streets.</vt:lpstr>
      <vt:lpstr>Budget Appropriations</vt:lpstr>
      <vt:lpstr>Total Appropriations</vt:lpstr>
      <vt:lpstr>Delran Winter Festival</vt:lpstr>
      <vt:lpstr>7 Year Summary of Net Valuation Taxable</vt:lpstr>
      <vt:lpstr>Pie Chart of Tax by Entity (Total Entity Tax for County - includes County, Library, and Open Space. Municipal includes Open Space) (Based on 2018 Tax Bill) </vt:lpstr>
      <vt:lpstr>PowerPoint Presentation</vt:lpstr>
      <vt:lpstr>Total Tax Bill by Tax Entity (Based on 2018 Tax Bill)</vt:lpstr>
      <vt:lpstr>The Township of Delran will be opening Jakes Place in 2019 year. It's an integrated play area in which all children, those who are able and those with disabilities, can play interactively. The objective is to design an area that is barrier-free, socially inviting, and contains play environment groupings.   This park has been designed to incorporate themes that are relevant to our locale.  This Park has been a multi-year effort in coordination with donations to Build Jakes Place, The Township of Delran and the County of Burlington.  Come visit Jake’s Place. </vt:lpstr>
      <vt:lpstr>Tax by Entity for Average Home (Estimate at $211,000) (2018 Tax Bill)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Delran municipal budget</dc:title>
  <dc:creator>Jeff Hatcher</dc:creator>
  <cp:lastModifiedBy>Jamey Eggers</cp:lastModifiedBy>
  <cp:revision>88</cp:revision>
  <cp:lastPrinted>2019-03-11T16:00:38Z</cp:lastPrinted>
  <dcterms:created xsi:type="dcterms:W3CDTF">2019-03-10T17:52:42Z</dcterms:created>
  <dcterms:modified xsi:type="dcterms:W3CDTF">2019-04-30T14:37:34Z</dcterms:modified>
</cp:coreProperties>
</file>